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_rels/presentation.xml.rels" ContentType="application/vnd.openxmlformats-package.relationships+xml"/>
  <Override PartName="/ppt/presentation.xml" ContentType="application/vnd.openxmlformats-officedocument.presentationml.presentation.main+xml"/>
  <Override PartName="/ppt/slides/slide16.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2.xml" ContentType="application/vnd.openxmlformats-officedocument.presentationml.slide+xml"/>
  <Override PartName="/ppt/slides/slide27.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3.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18.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26.xml" ContentType="application/vnd.openxmlformats-officedocument.presentationml.slide+xml"/>
  <Override PartName="/ppt/slides/slide5.xml" ContentType="application/vnd.openxmlformats-officedocument.presentationml.slide+xml"/>
  <Override PartName="/ppt/slides/slide24.xml" ContentType="application/vnd.openxmlformats-officedocument.presentationml.slide+xml"/>
  <Override PartName="/ppt/slides/_rels/slide27.xml.rels" ContentType="application/vnd.openxmlformats-package.relationships+xml"/>
  <Override PartName="/ppt/slides/_rels/slide29.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6.xml.rels" ContentType="application/vnd.openxmlformats-package.relationships+xml"/>
  <Override PartName="/ppt/slides/_rels/slide4.xml.rels" ContentType="application/vnd.openxmlformats-package.relationships+xml"/>
  <Override PartName="/ppt/slides/_rels/slide11.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xml.rels" ContentType="application/vnd.openxmlformats-package.relationships+xml"/>
  <Override PartName="/ppt/slides/_rels/slide12.xml.rels" ContentType="application/vnd.openxmlformats-package.relationships+xml"/>
  <Override PartName="/ppt/slides/_rels/slide25.xml.rels" ContentType="application/vnd.openxmlformats-package.relationships+xml"/>
  <Override PartName="/ppt/slides/_rels/slide24.xml.rels" ContentType="application/vnd.openxmlformats-package.relationships+xml"/>
  <Override PartName="/ppt/slides/_rels/slide19.xml.rels" ContentType="application/vnd.openxmlformats-package.relationships+xml"/>
  <Override PartName="/ppt/slides/_rels/slide7.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8.xml.rels" ContentType="application/vnd.openxmlformats-package.relationships+xml"/>
  <Override PartName="/ppt/slides/slide28.xml" ContentType="application/vnd.openxmlformats-officedocument.presentationml.slide+xml"/>
  <Override PartName="/ppt/slides/slide14.xml" ContentType="application/vnd.openxmlformats-officedocument.presentationml.slide+xml"/>
  <Override PartName="/ppt/slides/slide25.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theme/theme1.xml" ContentType="application/vnd.openxmlformats-officedocument.theme+xml"/>
  <Override PartName="/ppt/theme/theme12.xml" ContentType="application/vnd.openxmlformats-officedocument.theme+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9.xml" ContentType="application/vnd.openxmlformats-officedocument.presentationml.slideLayout+xml"/>
  <Override PartName="/ppt/slideMasters/_rels/slideMaster1.xml.rels" ContentType="application/vnd.openxmlformats-package.relationships+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comments/comment16.xml" ContentType="application/vnd.openxmlformats-officedocument.presentationml.comments+xml"/>
  <Override PartName="/ppt/media/image1.jpeg" ContentType="image/jpeg"/>
  <Override PartName="/ppt/media/image21.png" ContentType="image/png"/>
  <Override PartName="/ppt/media/image25.jpeg" ContentType="image/jpeg"/>
  <Override PartName="/ppt/media/image5.jpeg" ContentType="image/jpeg"/>
  <Override PartName="/ppt/media/image23.png" ContentType="image/png"/>
  <Override PartName="/ppt/media/image17.png" ContentType="image/png"/>
  <Override PartName="/ppt/media/image12.png" ContentType="image/png"/>
  <Override PartName="/ppt/media/image19.png" ContentType="image/png"/>
  <Override PartName="/ppt/media/image11.jpeg" ContentType="image/jpeg"/>
  <Override PartName="/ppt/media/image24.wmf" ContentType="image/x-wmf"/>
  <Override PartName="/ppt/media/image3.jpeg" ContentType="image/jpeg"/>
  <Override PartName="/ppt/media/image16.png" ContentType="image/png"/>
  <Override PartName="/ppt/media/image9.jpeg" ContentType="image/jpeg"/>
  <Override PartName="/ppt/media/image14.png" ContentType="image/png"/>
  <Override PartName="/ppt/media/image7.jpeg" ContentType="image/jpeg"/>
  <Override PartName="/ppt/media/image6.jpeg" ContentType="image/jpeg"/>
  <Override PartName="/ppt/media/image13.png" ContentType="image/png"/>
  <Override PartName="/ppt/media/image15.png" ContentType="image/png"/>
  <Override PartName="/ppt/media/image18.png" ContentType="image/png"/>
  <Override PartName="/ppt/media/image20.png" ContentType="image/png"/>
  <Override PartName="/ppt/media/image4.jpeg" ContentType="image/jpeg"/>
  <Override PartName="/ppt/media/image8.png" ContentType="image/png"/>
  <Override PartName="/ppt/media/image10.jpeg" ContentType="image/jpeg"/>
  <Override PartName="/ppt/media/image22.png" ContentType="image/png"/>
  <Override PartName="/ppt/media/image2.jpeg" ContentType="image/jpeg"/>
  <Override PartName="/ppt/commentAuthors.xml" ContentType="application/vnd.openxmlformats-officedocument.presentationml.commentAuthors+xml"/>
  <Override PartName="/ppt/notesSlides/_rels/notesSlide26.xml.rels" ContentType="application/vnd.openxmlformats-package.relationships+xml"/>
  <Override PartName="/ppt/notesSlides/_rels/notesSlide16.xml.rels" ContentType="application/vnd.openxmlformats-package.relationships+xml"/>
  <Override PartName="/ppt/notesSlides/_rels/notesSlide27.xml.rels" ContentType="application/vnd.openxmlformats-package.relationships+xml"/>
  <Override PartName="/ppt/notesSlides/_rels/notesSlide10.xml.rels" ContentType="application/vnd.openxmlformats-package.relationships+xml"/>
  <Override PartName="/ppt/notesSlides/_rels/notesSlide9.xml.rels" ContentType="application/vnd.openxmlformats-package.relationships+xml"/>
  <Override PartName="/ppt/notesSlides/_rels/notesSlide7.xml.rels" ContentType="application/vnd.openxmlformats-package.relationships+xml"/>
  <Override PartName="/ppt/notesSlides/_rels/notesSlide24.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26.xml" ContentType="application/vnd.openxmlformats-officedocument.presentationml.notesSlide+xml"/>
  <Override PartName="/ppt/notesSlides/notesSlide24.xml" ContentType="application/vnd.openxmlformats-officedocument.presentationml.notesSlide+xml"/>
  <Override PartName="/ppt/notesSlides/notesSlide16.xml" ContentType="application/vnd.openxmlformats-officedocument.presentationml.notesSlide+xml"/>
  <Override PartName="/ppt/notesSlides/notesSlide10.xml" ContentType="application/vnd.openxmlformats-officedocument.presentationml.notesSlide+xml"/>
  <Override PartName="/ppt/notesSlides/notesSlide2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9144000" cy="5143500"/>
  <p:notesSz cx="6858000" cy="9144000"/>
</p:presentation>
</file>

<file path=ppt/commentAuthors.xml><?xml version="1.0" encoding="utf-8"?>
<p:cmAuthorLst xmlns:p="http://schemas.openxmlformats.org/presentationml/2006/main">
  <p:cmAuthor id="0" name="Steve Loughran" initials="stevel [2]" lastIdx="1" clrIdx="0"/>
</p:cmAuthorLst>
</file>

<file path=ppt/presProps.xml><?xml version="1.0" encoding="utf-8"?>
<p:presentationPr xmlns:a="http://schemas.openxmlformats.org/drawingml/2006/main" xmlns:p="http://schemas.openxmlformats.org/presentationml/2006/main" xmlns:r="http://schemas.openxmlformats.org/officeDocument/2006/relationships">
  <p:showPr useTimings="0"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presProps" Target="presProps.xml"/><Relationship Id="rId34" Type="http://schemas.openxmlformats.org/officeDocument/2006/relationships/commentAuthors" Target="commentAuthors.xml"/>
</Relationships>
</file>

<file path=ppt/comments/comment16.xml><?xml version="1.0" encoding="utf-8"?>
<p:cmLst xmlns:p="http://schemas.openxmlformats.org/presentationml/2006/main">
  <p:cm authorId="0" dt="2017-06-08T17:42:02.480000000" idx="1">
    <p:pos x="3599" y="360"/>
    <p:text>NNs vs DNs</p:text>
  </p:cm>
</p:cmLst>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GB" sz="1400" strike="noStrike" u="none">
                <a:solidFill>
                  <a:srgbClr val="000000"/>
                </a:solidFill>
                <a:effectLst/>
                <a:uFillTx/>
                <a:latin typeface="Arial"/>
              </a:rPr>
              <a:t>Click to move the slide</a:t>
            </a:r>
            <a:endParaRPr b="0" lang="en-GB" sz="1400" strike="noStrike" u="none">
              <a:solidFill>
                <a:srgbClr val="000000"/>
              </a:solidFill>
              <a:effectLst/>
              <a:uFillTx/>
              <a:latin typeface="Arial"/>
            </a:endParaRPr>
          </a:p>
        </p:txBody>
      </p:sp>
      <p:sp>
        <p:nvSpPr>
          <p:cNvPr id="8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en-GB" sz="2000" strike="noStrike" u="none">
                <a:solidFill>
                  <a:srgbClr val="000000"/>
                </a:solidFill>
                <a:effectLst/>
                <a:uFillTx/>
                <a:latin typeface="Arial"/>
              </a:rPr>
              <a:t>Click to edit the notes format</a:t>
            </a:r>
            <a:endParaRPr b="0" lang="en-GB" sz="2000" strike="noStrike" u="none">
              <a:solidFill>
                <a:srgbClr val="000000"/>
              </a:solidFill>
              <a:effectLst/>
              <a:uFillTx/>
              <a:latin typeface="Arial"/>
            </a:endParaRPr>
          </a:p>
        </p:txBody>
      </p:sp>
      <p:sp>
        <p:nvSpPr>
          <p:cNvPr id="87"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trike="noStrike" u="none">
                <a:solidFill>
                  <a:srgbClr val="000000"/>
                </a:solidFill>
                <a:effectLst/>
                <a:uFillTx/>
                <a:latin typeface="Times New Roman"/>
              </a:rPr>
              <a:t>&lt;header&gt;</a:t>
            </a:r>
            <a:endParaRPr b="0" lang="en-GB" sz="1400" strike="noStrike" u="none">
              <a:solidFill>
                <a:srgbClr val="000000"/>
              </a:solidFill>
              <a:effectLst/>
              <a:uFillTx/>
              <a:latin typeface="Times New Roman"/>
            </a:endParaRPr>
          </a:p>
        </p:txBody>
      </p:sp>
      <p:sp>
        <p:nvSpPr>
          <p:cNvPr id="88" name="PlaceHolder 4"/>
          <p:cNvSpPr>
            <a:spLocks noGrp="1"/>
          </p:cNvSpPr>
          <p:nvPr>
            <p:ph type="dt" idx="2"/>
          </p:nvPr>
        </p:nvSpPr>
        <p:spPr>
          <a:xfrm>
            <a:off x="4278960" y="0"/>
            <a:ext cx="3280680" cy="534240"/>
          </a:xfrm>
          <a:prstGeom prst="rect">
            <a:avLst/>
          </a:prstGeom>
          <a:noFill/>
          <a:ln w="0">
            <a:noFill/>
          </a:ln>
        </p:spPr>
        <p:txBody>
          <a:bodyPr lIns="0" rIns="0" tIns="0" bIns="0" anchor="t">
            <a:noAutofit/>
          </a:bodyPr>
          <a:lstStyle>
            <a:lvl1pPr indent="0" algn="r">
              <a:buNone/>
              <a:defRPr b="0" lang="en-GB" sz="1400" strike="noStrike" u="none">
                <a:solidFill>
                  <a:srgbClr val="000000"/>
                </a:solidFill>
                <a:effectLst/>
                <a:uFillTx/>
                <a:latin typeface="Times New Roman"/>
              </a:defRPr>
            </a:lvl1pPr>
          </a:lstStyle>
          <a:p>
            <a:pPr indent="0" algn="r">
              <a:buNone/>
            </a:pPr>
            <a:r>
              <a:rPr b="0" lang="en-GB" sz="1400" strike="noStrike" u="none">
                <a:solidFill>
                  <a:srgbClr val="000000"/>
                </a:solidFill>
                <a:effectLst/>
                <a:uFillTx/>
                <a:latin typeface="Times New Roman"/>
              </a:rPr>
              <a:t>&lt;date/time&gt;</a:t>
            </a:r>
            <a:endParaRPr b="0" lang="en-GB" sz="1400" strike="noStrike" u="none">
              <a:solidFill>
                <a:srgbClr val="000000"/>
              </a:solidFill>
              <a:effectLst/>
              <a:uFillTx/>
              <a:latin typeface="Times New Roman"/>
            </a:endParaRPr>
          </a:p>
        </p:txBody>
      </p:sp>
      <p:sp>
        <p:nvSpPr>
          <p:cNvPr id="89" name="PlaceHolder 5"/>
          <p:cNvSpPr>
            <a:spLocks noGrp="1"/>
          </p:cNvSpPr>
          <p:nvPr>
            <p:ph type="ftr" idx="3"/>
          </p:nvPr>
        </p:nvSpPr>
        <p:spPr>
          <a:xfrm>
            <a:off x="0" y="10157400"/>
            <a:ext cx="3280680" cy="534240"/>
          </a:xfrm>
          <a:prstGeom prst="rect">
            <a:avLst/>
          </a:prstGeom>
          <a:noFill/>
          <a:ln w="0">
            <a:noFill/>
          </a:ln>
        </p:spPr>
        <p:txBody>
          <a:bodyPr lIns="0" rIns="0" tIns="0" bIns="0" anchor="b">
            <a:noAutofit/>
          </a:bodyPr>
          <a:lstStyle>
            <a:lvl1pPr indent="0">
              <a:buNone/>
              <a:defRPr b="0" lang="en-GB" sz="1400" strike="noStrike" u="none">
                <a:solidFill>
                  <a:srgbClr val="000000"/>
                </a:solidFill>
                <a:effectLst/>
                <a:uFillTx/>
                <a:latin typeface="Times New Roman"/>
              </a:defRPr>
            </a:lvl1pPr>
          </a:lstStyle>
          <a:p>
            <a:pPr indent="0">
              <a:buNone/>
            </a:pPr>
            <a:r>
              <a:rPr b="0" lang="en-GB" sz="1400" strike="noStrike" u="none">
                <a:solidFill>
                  <a:srgbClr val="000000"/>
                </a:solidFill>
                <a:effectLst/>
                <a:uFillTx/>
                <a:latin typeface="Times New Roman"/>
              </a:rPr>
              <a:t>&lt;footer&gt;</a:t>
            </a:r>
            <a:endParaRPr b="0" lang="en-GB" sz="1400" strike="noStrike" u="none">
              <a:solidFill>
                <a:srgbClr val="000000"/>
              </a:solidFill>
              <a:effectLst/>
              <a:uFillTx/>
              <a:latin typeface="Times New Roman"/>
            </a:endParaRPr>
          </a:p>
        </p:txBody>
      </p:sp>
      <p:sp>
        <p:nvSpPr>
          <p:cNvPr id="90" name="PlaceHolder 6"/>
          <p:cNvSpPr>
            <a:spLocks noGrp="1"/>
          </p:cNvSpPr>
          <p:nvPr>
            <p:ph type="sldNum" idx="4"/>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trike="noStrike" u="none">
                <a:solidFill>
                  <a:srgbClr val="000000"/>
                </a:solidFill>
                <a:effectLst/>
                <a:uFillTx/>
                <a:latin typeface="Times New Roman"/>
              </a:defRPr>
            </a:lvl1pPr>
          </a:lstStyle>
          <a:p>
            <a:pPr indent="0" algn="r">
              <a:buNone/>
            </a:pPr>
            <a:fld id="{A3A374F2-A31F-411D-9585-991872474D3E}" type="slidenum">
              <a:rPr b="0" lang="en-GB" sz="1400" strike="noStrike" u="none">
                <a:solidFill>
                  <a:srgbClr val="000000"/>
                </a:solidFill>
                <a:effectLst/>
                <a:uFillTx/>
                <a:latin typeface="Times New Roman"/>
              </a:rPr>
              <a:t>&lt;number&gt;</a:t>
            </a:fld>
            <a:endParaRPr b="0" lang="en-GB"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sldImg"/>
          </p:nvPr>
        </p:nvSpPr>
        <p:spPr>
          <a:xfrm>
            <a:off x="380880" y="685800"/>
            <a:ext cx="6095520" cy="3428640"/>
          </a:xfrm>
          <a:prstGeom prst="rect">
            <a:avLst/>
          </a:prstGeom>
          <a:ln w="0">
            <a:noFill/>
          </a:ln>
        </p:spPr>
      </p:sp>
      <p:sp>
        <p:nvSpPr>
          <p:cNvPr id="28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Relational Set theory</a:t>
            </a:r>
            <a:endParaRPr b="0" lang="en-GB" sz="1100" strike="noStrike" u="none">
              <a:solidFill>
                <a:srgbClr val="000000"/>
              </a:solidFill>
              <a:effectLst/>
              <a:uFillTx/>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sldImg"/>
          </p:nvPr>
        </p:nvSpPr>
        <p:spPr>
          <a:xfrm>
            <a:off x="380880" y="685800"/>
            <a:ext cx="6095520" cy="3428640"/>
          </a:xfrm>
          <a:prstGeom prst="rect">
            <a:avLst/>
          </a:prstGeom>
          <a:ln w="0">
            <a:noFill/>
          </a:ln>
        </p:spPr>
      </p:sp>
      <p:sp>
        <p:nvSpPr>
          <p:cNvPr id="28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Everything usies the Hadoop APIs to talk to both HDFS, Hadoop Compatible Filesystems and object stores; the Hadoop FS API. There's actually two: the one with a clean split between client side and "driver side", and the older one which is a direct connect. Most use the latter and actually, in terms of opportunities for object store integration tweaking, this is actually the one where can innovate with the most easily. That is: there's nothing in the way.</a:t>
            </a:r>
            <a:endParaRPr b="0" lang="en-GB" sz="1100" strike="noStrike" u="none">
              <a:solidFill>
                <a:srgbClr val="000000"/>
              </a:solidFill>
              <a:effectLst/>
              <a:uFillTx/>
              <a:latin typeface="Arial"/>
            </a:endParaRPr>
          </a:p>
          <a:p>
            <a:pPr indent="0">
              <a:lnSpc>
                <a:spcPct val="100000"/>
              </a:lnSpc>
              <a:buNone/>
            </a:pP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Under the FS API go filesystems and object stores.</a:t>
            </a:r>
            <a:endParaRPr b="0" lang="en-GB" sz="1100" strike="noStrike" u="none">
              <a:solidFill>
                <a:srgbClr val="000000"/>
              </a:solidFill>
              <a:effectLst/>
              <a:uFillTx/>
              <a:latin typeface="Arial"/>
            </a:endParaRPr>
          </a:p>
          <a:p>
            <a:pPr indent="0">
              <a:lnSpc>
                <a:spcPct val="100000"/>
              </a:lnSpc>
              <a:buNone/>
            </a:pP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HDFS is "real" filesystem; WASB/Azure close enough. What is "real?". Best test: can support HBase.</a:t>
            </a:r>
            <a:endParaRPr b="0" lang="en-GB" sz="1100" strike="noStrike" u="none">
              <a:solidFill>
                <a:srgbClr val="000000"/>
              </a:solidFill>
              <a:effectLst/>
              <a:uFillTx/>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sldImg"/>
          </p:nvPr>
        </p:nvSpPr>
        <p:spPr>
          <a:xfrm>
            <a:off x="380880" y="685800"/>
            <a:ext cx="6095520" cy="3428640"/>
          </a:xfrm>
          <a:prstGeom prst="rect">
            <a:avLst/>
          </a:prstGeom>
          <a:ln w="0">
            <a:noFill/>
          </a:ln>
        </p:spPr>
      </p:sp>
      <p:sp>
        <p:nvSpPr>
          <p:cNvPr id="28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This is how we commit work in Hadoop FileOutputFormat, and so, transitively, how Spark does it too (Hive does some other things, which I'm ignoring, but are more manifest file driven)</a:t>
            </a:r>
            <a:endParaRPr b="0" lang="en-GB" sz="1100" strike="noStrike" u="none">
              <a:solidFill>
                <a:srgbClr val="000000"/>
              </a:solidFill>
              <a:effectLst/>
              <a:uFillTx/>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sldImg"/>
          </p:nvPr>
        </p:nvSpPr>
        <p:spPr>
          <a:xfrm>
            <a:off x="380880" y="685800"/>
            <a:ext cx="6095520" cy="3428640"/>
          </a:xfrm>
          <a:prstGeom prst="rect">
            <a:avLst/>
          </a:prstGeom>
          <a:ln w="0">
            <a:noFill/>
          </a:ln>
        </p:spPr>
      </p:sp>
      <p:sp>
        <p:nvSpPr>
          <p:cNvPr id="29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This is my rough guess at a C-level operation against mmaped data today. Ignoringthe open/sync stuff, then the writes in the middle are the operations we need to worry about, as they update the datastructures in-situ. Nonatomically.</a:t>
            </a:r>
            <a:endParaRPr b="0" lang="en-GB" sz="1100" strike="noStrike" u="none">
              <a:solidFill>
                <a:srgbClr val="000000"/>
              </a:solidFill>
              <a:effectLst/>
              <a:uFillTx/>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sldImg"/>
          </p:nvPr>
        </p:nvSpPr>
        <p:spPr>
          <a:xfrm>
            <a:off x="380880" y="685800"/>
            <a:ext cx="6095520" cy="3428640"/>
          </a:xfrm>
          <a:prstGeom prst="rect">
            <a:avLst/>
          </a:prstGeom>
          <a:ln w="0">
            <a:noFill/>
          </a:ln>
        </p:spPr>
      </p:sp>
      <p:sp>
        <p:nvSpPr>
          <p:cNvPr id="29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This is my rough guess at a C-level operation against mmaped data today. Ignoringthe open/sync stuff, then the writes in the middle are the operations we need to worry about, as they update the datastructures in-situ. Nonatomically.</a:t>
            </a:r>
            <a:endParaRPr b="0" lang="en-GB" sz="1100" strike="noStrike" u="none">
              <a:solidFill>
                <a:srgbClr val="000000"/>
              </a:solidFill>
              <a:effectLst/>
              <a:uFillTx/>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380880" y="685800"/>
            <a:ext cx="6095520" cy="3428640"/>
          </a:xfrm>
          <a:prstGeom prst="rect">
            <a:avLst/>
          </a:prstGeom>
          <a:ln w="0">
            <a:noFill/>
          </a:ln>
        </p:spPr>
      </p:sp>
      <p:sp>
        <p:nvSpPr>
          <p:cNvPr id="29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171360" indent="-171360">
              <a:lnSpc>
                <a:spcPct val="100000"/>
              </a:lnSpc>
              <a:buClr>
                <a:srgbClr val="000000"/>
              </a:buClr>
              <a:buFont typeface="Arial"/>
              <a:buChar char="•"/>
            </a:pPr>
            <a:r>
              <a:rPr b="0" lang="en-US" sz="1100" strike="noStrike" u="none">
                <a:solidFill>
                  <a:srgbClr val="000000"/>
                </a:solidFill>
                <a:effectLst/>
                <a:uFillTx/>
                <a:latin typeface="Arial"/>
              </a:rPr>
              <a:t>Work like RAMCloud has led the way here, go look at the papers. But that was at RAM, not NVM, where we have the persistence problem</a:t>
            </a:r>
            <a:endParaRPr b="0" lang="en-GB" sz="1100" strike="noStrike" u="none">
              <a:solidFill>
                <a:srgbClr val="000000"/>
              </a:solidFill>
              <a:effectLst/>
              <a:uFillTx/>
              <a:latin typeface="Arial"/>
            </a:endParaRPr>
          </a:p>
          <a:p>
            <a:pPr marL="171360" indent="-171360">
              <a:lnSpc>
                <a:spcPct val="100000"/>
              </a:lnSpc>
              <a:buClr>
                <a:srgbClr val="000000"/>
              </a:buClr>
              <a:buFont typeface="Arial"/>
              <a:buChar char="•"/>
            </a:pPr>
            <a:r>
              <a:rPr b="0" lang="en-US" sz="1100" strike="noStrike" u="none">
                <a:solidFill>
                  <a:srgbClr val="000000"/>
                </a:solidFill>
                <a:effectLst/>
                <a:uFillTx/>
                <a:latin typeface="Arial"/>
              </a:rPr>
              <a:t>Some form of LSF model tends to be used, which ties in well with raw SSD (don't know about other techs, do know that non-raw SSD doesn't really suit LFS)</a:t>
            </a:r>
            <a:endParaRPr b="0" lang="en-GB" sz="1100" strike="noStrike" u="none">
              <a:solidFill>
                <a:srgbClr val="000000"/>
              </a:solidFill>
              <a:effectLst/>
              <a:uFillTx/>
              <a:latin typeface="Arial"/>
            </a:endParaRPr>
          </a:p>
          <a:p>
            <a:pPr marL="171360" indent="-171360">
              <a:lnSpc>
                <a:spcPct val="100000"/>
              </a:lnSpc>
              <a:buClr>
                <a:srgbClr val="000000"/>
              </a:buClr>
              <a:buFont typeface="Arial"/>
              <a:buChar char="•"/>
            </a:pPr>
            <a:r>
              <a:rPr b="0" lang="en-US" sz="1100" strike="noStrike" u="none">
                <a:solidFill>
                  <a:srgbClr val="000000"/>
                </a:solidFill>
                <a:effectLst/>
                <a:uFillTx/>
                <a:latin typeface="Arial"/>
              </a:rPr>
              <a:t>If you look at code, we generally mix persisted (and read back) data with transient; load/save isn't so much seriaiizing out data structures as marshalling the persistent parts to a form we think they will be robust over time, unmarshalling them later (exceptions: Java Serialization, which is notoriously brittle and insecure)</a:t>
            </a:r>
            <a:endParaRPr b="0" lang="en-GB" sz="1100" strike="noStrike" u="none">
              <a:solidFill>
                <a:srgbClr val="000000"/>
              </a:solidFill>
              <a:effectLst/>
              <a:uFillTx/>
              <a:latin typeface="Arial"/>
            </a:endParaRPr>
          </a:p>
          <a:p>
            <a:pPr marL="171360" indent="-171360">
              <a:lnSpc>
                <a:spcPct val="100000"/>
              </a:lnSpc>
              <a:buClr>
                <a:srgbClr val="000000"/>
              </a:buClr>
              <a:buFont typeface="Arial"/>
              <a:buChar char="•"/>
            </a:pPr>
            <a:r>
              <a:rPr b="0" lang="en-US" sz="1100" strike="noStrike" u="none">
                <a:solidFill>
                  <a:srgbClr val="000000"/>
                </a:solidFill>
                <a:effectLst/>
                <a:uFillTx/>
                <a:latin typeface="Arial"/>
              </a:rPr>
              <a:t>What apps work best here? Could you extend Spark to make RDDs persistent &amp; shared, so you can persist them simply by copying to part of cluster memory?, e.g a "NVMOutputFormat"</a:t>
            </a:r>
            <a:endParaRPr b="0" lang="en-GB" sz="1100" strike="noStrike" u="none">
              <a:solidFill>
                <a:srgbClr val="000000"/>
              </a:solidFill>
              <a:effectLst/>
              <a:uFillTx/>
              <a:latin typeface="Arial"/>
            </a:endParaRPr>
          </a:p>
          <a:p>
            <a:pPr indent="0">
              <a:lnSpc>
                <a:spcPct val="100000"/>
              </a:lnSpc>
              <a:buNone/>
            </a:pPr>
            <a:endParaRPr b="0" lang="en-GB" sz="1100" strike="noStrike" u="none">
              <a:solidFill>
                <a:srgbClr val="000000"/>
              </a:solidFill>
              <a:effectLst/>
              <a:uFillTx/>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380880" y="685800"/>
            <a:ext cx="6095520" cy="3428640"/>
          </a:xfrm>
          <a:prstGeom prst="rect">
            <a:avLst/>
          </a:prstGeom>
          <a:ln w="0">
            <a:noFill/>
          </a:ln>
        </p:spPr>
      </p:sp>
      <p:sp>
        <p:nvSpPr>
          <p:cNvPr id="27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Trivia: dir rename only came with DOS 3.0</a:t>
            </a:r>
            <a:endParaRPr b="0" lang="en-GB" sz="1100" strike="noStrike" u="none">
              <a:solidFill>
                <a:srgbClr val="000000"/>
              </a:solidFill>
              <a:effectLst/>
              <a:uFillTx/>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sldImg"/>
          </p:nvPr>
        </p:nvSpPr>
        <p:spPr>
          <a:xfrm>
            <a:off x="380880" y="685800"/>
            <a:ext cx="6095520" cy="3428640"/>
          </a:xfrm>
          <a:prstGeom prst="rect">
            <a:avLst/>
          </a:prstGeom>
          <a:ln w="0">
            <a:noFill/>
          </a:ln>
        </p:spPr>
      </p:sp>
      <p:sp>
        <p:nvSpPr>
          <p:cNvPr id="28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Facebook prineville photo store is probably at the far end of the spectrum</a:t>
            </a:r>
            <a:endParaRPr b="0" lang="en-GB" sz="1100" strike="noStrike" u="none">
              <a:solidFill>
                <a:srgbClr val="000000"/>
              </a:solidFill>
              <a:effectLst/>
              <a:uFillTx/>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sldImg"/>
          </p:nvPr>
        </p:nvSpPr>
        <p:spPr>
          <a:xfrm>
            <a:off x="380880" y="685800"/>
            <a:ext cx="6095520" cy="3428640"/>
          </a:xfrm>
          <a:prstGeom prst="rect">
            <a:avLst/>
          </a:prstGeom>
          <a:ln w="0">
            <a:noFill/>
          </a:ln>
        </p:spPr>
      </p:sp>
      <p:sp>
        <p:nvSpPr>
          <p:cNvPr id="28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defTabSz="914400">
              <a:lnSpc>
                <a:spcPct val="100000"/>
              </a:lnSpc>
              <a:buNone/>
              <a:tabLst>
                <a:tab algn="l" pos="0"/>
              </a:tabLst>
            </a:pPr>
            <a:r>
              <a:rPr b="0" lang="en-US" sz="1100" strike="noStrike" u="none">
                <a:solidFill>
                  <a:srgbClr val="000000"/>
                </a:solidFill>
                <a:effectLst/>
                <a:uFillTx/>
                <a:latin typeface="Arial"/>
              </a:rPr>
              <a:t> Zermelo–Fraenkel set theory (with axiom of choice) and a relational algebra. Or, as it is known: SQL</a:t>
            </a:r>
            <a:endParaRPr b="0" lang="en-GB" sz="1100" strike="noStrike" u="none">
              <a:solidFill>
                <a:srgbClr val="000000"/>
              </a:solidFill>
              <a:effectLst/>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4.jpe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jpeg"/><Relationship Id="rId5" Type="http://schemas.openxmlformats.org/officeDocument/2006/relationships/image" Target="../media/image4.jpe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6.jpeg"/><Relationship Id="rId5" Type="http://schemas.openxmlformats.org/officeDocument/2006/relationships/image" Target="../media/image4.jpe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Green Title 1">
    <p:bg>
      <p:bgPr>
        <a:solidFill>
          <a:schemeClr val="lt2"/>
        </a:solidFill>
      </p:bgPr>
    </p:bg>
    <p:spTree>
      <p:nvGrpSpPr>
        <p:cNvPr id="1" name=""/>
        <p:cNvGrpSpPr/>
        <p:nvPr/>
      </p:nvGrpSpPr>
      <p:grpSpPr>
        <a:xfrm>
          <a:off x="0" y="0"/>
          <a:ext cx="0" cy="0"/>
          <a:chOff x="0" y="0"/>
          <a:chExt cx="0" cy="0"/>
        </a:xfrm>
      </p:grpSpPr>
      <p:pic>
        <p:nvPicPr>
          <p:cNvPr id="2" name="Shape 6" descr=""/>
          <p:cNvPicPr/>
          <p:nvPr/>
        </p:nvPicPr>
        <p:blipFill>
          <a:blip r:embed="rId2"/>
          <a:stretch/>
        </p:blipFill>
        <p:spPr>
          <a:xfrm>
            <a:off x="0" y="0"/>
            <a:ext cx="9151920" cy="5143320"/>
          </a:xfrm>
          <a:prstGeom prst="rect">
            <a:avLst/>
          </a:prstGeom>
          <a:noFill/>
          <a:ln w="0">
            <a:noFill/>
          </a:ln>
        </p:spPr>
      </p:pic>
      <p:pic>
        <p:nvPicPr>
          <p:cNvPr id="3" name="Shape 7" descr=""/>
          <p:cNvPicPr/>
          <p:nvPr/>
        </p:nvPicPr>
        <p:blipFill>
          <a:blip r:embed="rId3"/>
          <a:stretch/>
        </p:blipFill>
        <p:spPr>
          <a:xfrm>
            <a:off x="7781040" y="4591800"/>
            <a:ext cx="996120" cy="423000"/>
          </a:xfrm>
          <a:prstGeom prst="rect">
            <a:avLst/>
          </a:prstGeom>
          <a:noFill/>
          <a:ln w="0">
            <a:noFill/>
          </a:ln>
        </p:spPr>
      </p:pic>
      <p:sp>
        <p:nvSpPr>
          <p:cNvPr id="4"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5656B90B-48B0-48CD-9E4B-A747EEE989CD}"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5"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a:t>
            </a:r>
            <a:r>
              <a:rPr b="0" lang="en-US" sz="700" strike="noStrike" u="none">
                <a:solidFill>
                  <a:srgbClr val="716e66"/>
                </a:solidFill>
                <a:effectLst/>
                <a:uFillTx/>
                <a:latin typeface="Calibri"/>
                <a:ea typeface="Calibri"/>
              </a:rPr>
              <a:t>7</a:t>
            </a:r>
            <a:r>
              <a:rPr b="0" lang="en" sz="700" strike="noStrike" u="none">
                <a:solidFill>
                  <a:srgbClr val="716e66"/>
                </a:solidFill>
                <a:effectLst/>
                <a:uFillTx/>
                <a:latin typeface="Calibri"/>
                <a:ea typeface="Calibri"/>
              </a:rPr>
              <a:t> All Rights Reserved</a:t>
            </a:r>
            <a:endParaRPr b="0" lang="en-GB" sz="700" strike="noStrike" u="none">
              <a:solidFill>
                <a:srgbClr val="000000"/>
              </a:solidFill>
              <a:effectLst/>
              <a:uFillTx/>
              <a:latin typeface="Arial"/>
            </a:endParaRPr>
          </a:p>
        </p:txBody>
      </p:sp>
      <p:pic>
        <p:nvPicPr>
          <p:cNvPr id="6" name="Shape 13" descr=""/>
          <p:cNvPicPr/>
          <p:nvPr/>
        </p:nvPicPr>
        <p:blipFill>
          <a:blip r:embed="rId4"/>
          <a:stretch/>
        </p:blipFill>
        <p:spPr>
          <a:xfrm>
            <a:off x="-12600" y="-9720"/>
            <a:ext cx="9168840" cy="5152320"/>
          </a:xfrm>
          <a:prstGeom prst="rect">
            <a:avLst/>
          </a:prstGeom>
          <a:noFill/>
          <a:ln w="0">
            <a:noFill/>
          </a:ln>
        </p:spPr>
      </p:pic>
      <p:sp>
        <p:nvSpPr>
          <p:cNvPr id="7" name="PlaceHolder 1"/>
          <p:cNvSpPr>
            <a:spLocks noGrp="1"/>
          </p:cNvSpPr>
          <p:nvPr>
            <p:ph type="title"/>
          </p:nvPr>
        </p:nvSpPr>
        <p:spPr>
          <a:xfrm>
            <a:off x="525960" y="1809360"/>
            <a:ext cx="4777560" cy="980640"/>
          </a:xfrm>
          <a:prstGeom prst="rect">
            <a:avLst/>
          </a:prstGeom>
          <a:noFill/>
          <a:ln w="0">
            <a:noFill/>
          </a:ln>
        </p:spPr>
        <p:txBody>
          <a:bodyPr lIns="57240" rIns="57240" tIns="57240" bIns="57240" anchor="b">
            <a:noAutofit/>
          </a:bodyPr>
          <a:p>
            <a:pPr indent="0">
              <a:lnSpc>
                <a:spcPct val="85000"/>
              </a:lnSpc>
              <a:buNone/>
              <a:tabLst>
                <a:tab algn="l" pos="0"/>
              </a:tabLst>
            </a:pPr>
            <a:r>
              <a:rPr b="1" lang="en-US" sz="3800" strike="noStrike" u="none">
                <a:solidFill>
                  <a:schemeClr val="dk2"/>
                </a:solidFill>
                <a:effectLst/>
                <a:uFillTx/>
                <a:latin typeface="Calibri"/>
                <a:ea typeface="Calibri"/>
              </a:rPr>
              <a:t>Click to edit Master title style</a:t>
            </a:r>
            <a:endParaRPr b="0" lang="en-GB" sz="3800" strike="noStrike" u="none">
              <a:solidFill>
                <a:srgbClr val="000000"/>
              </a:solidFill>
              <a:effectLst/>
              <a:uFillTx/>
              <a:latin typeface="Arial"/>
            </a:endParaRPr>
          </a:p>
        </p:txBody>
      </p:sp>
      <p:pic>
        <p:nvPicPr>
          <p:cNvPr id="8" name="Shape 16" descr=""/>
          <p:cNvPicPr/>
          <p:nvPr/>
        </p:nvPicPr>
        <p:blipFill>
          <a:blip r:embed="rId5"/>
          <a:stretch/>
        </p:blipFill>
        <p:spPr>
          <a:xfrm>
            <a:off x="7274160" y="4384440"/>
            <a:ext cx="1371240" cy="582480"/>
          </a:xfrm>
          <a:prstGeom prst="rect">
            <a:avLst/>
          </a:prstGeom>
          <a:noFill/>
          <a:ln w="0">
            <a:noFill/>
          </a:ln>
        </p:spPr>
      </p:pic>
      <p:sp>
        <p:nvSpPr>
          <p:cNvPr id="9" name="PlaceHolder 2"/>
          <p:cNvSpPr>
            <a:spLocks noGrp="1"/>
          </p:cNvSpPr>
          <p:nvPr>
            <p:ph type="body"/>
          </p:nvPr>
        </p:nvSpPr>
        <p:spPr>
          <a:xfrm>
            <a:off x="525960" y="3277440"/>
            <a:ext cx="4777560" cy="294120"/>
          </a:xfrm>
          <a:prstGeom prst="rect">
            <a:avLst/>
          </a:prstGeom>
          <a:noFill/>
          <a:ln w="0">
            <a:noFill/>
          </a:ln>
        </p:spPr>
        <p:txBody>
          <a:bodyPr lIns="57240" rIns="57240" tIns="57240" bIns="57240" anchor="t">
            <a:noAutofit/>
          </a:bodyPr>
          <a:p>
            <a:pPr indent="0">
              <a:lnSpc>
                <a:spcPct val="85000"/>
              </a:lnSpc>
              <a:spcBef>
                <a:spcPts val="799"/>
              </a:spcBef>
              <a:buNone/>
              <a:tabLst>
                <a:tab algn="l" pos="0"/>
              </a:tabLst>
            </a:pPr>
            <a:r>
              <a:rPr b="0" lang="en-US" sz="2300" strike="noStrike" u="none">
                <a:solidFill>
                  <a:schemeClr val="dk2"/>
                </a:solidFill>
                <a:effectLst/>
                <a:uFillTx/>
                <a:latin typeface="Calibri"/>
                <a:ea typeface="Calibri"/>
              </a:rPr>
              <a:t>Click to edit Master text styles</a:t>
            </a:r>
            <a:endParaRPr b="0" lang="en-GB" sz="23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bg>
      <p:bgPr>
        <a:solidFill>
          <a:schemeClr val="lt2"/>
        </a:solidFill>
      </p:bgPr>
    </p:bg>
    <p:spTree>
      <p:nvGrpSpPr>
        <p:cNvPr id="1" name=""/>
        <p:cNvGrpSpPr/>
        <p:nvPr/>
      </p:nvGrpSpPr>
      <p:grpSpPr>
        <a:xfrm>
          <a:off x="0" y="0"/>
          <a:ext cx="0" cy="0"/>
          <a:chOff x="0" y="0"/>
          <a:chExt cx="0" cy="0"/>
        </a:xfrm>
      </p:grpSpPr>
      <p:pic>
        <p:nvPicPr>
          <p:cNvPr id="69" name="Shape 6" descr=""/>
          <p:cNvPicPr/>
          <p:nvPr/>
        </p:nvPicPr>
        <p:blipFill>
          <a:blip r:embed="rId2"/>
          <a:stretch/>
        </p:blipFill>
        <p:spPr>
          <a:xfrm>
            <a:off x="0" y="0"/>
            <a:ext cx="9151920" cy="5143320"/>
          </a:xfrm>
          <a:prstGeom prst="rect">
            <a:avLst/>
          </a:prstGeom>
          <a:noFill/>
          <a:ln w="0">
            <a:noFill/>
          </a:ln>
        </p:spPr>
      </p:pic>
      <p:pic>
        <p:nvPicPr>
          <p:cNvPr id="70" name="Shape 7" descr=""/>
          <p:cNvPicPr/>
          <p:nvPr/>
        </p:nvPicPr>
        <p:blipFill>
          <a:blip r:embed="rId3"/>
          <a:stretch/>
        </p:blipFill>
        <p:spPr>
          <a:xfrm>
            <a:off x="7781040" y="4591800"/>
            <a:ext cx="996120" cy="423000"/>
          </a:xfrm>
          <a:prstGeom prst="rect">
            <a:avLst/>
          </a:prstGeom>
          <a:noFill/>
          <a:ln w="0">
            <a:noFill/>
          </a:ln>
        </p:spPr>
      </p:pic>
      <p:sp>
        <p:nvSpPr>
          <p:cNvPr id="71"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AC293A74-D40F-499E-9B9C-F16D30DE275D}"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72"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a:t>
            </a:r>
            <a:r>
              <a:rPr b="0" lang="en-US" sz="700" strike="noStrike" u="none">
                <a:solidFill>
                  <a:srgbClr val="716e66"/>
                </a:solidFill>
                <a:effectLst/>
                <a:uFillTx/>
                <a:latin typeface="Calibri"/>
                <a:ea typeface="Calibri"/>
              </a:rPr>
              <a:t>7</a:t>
            </a:r>
            <a:r>
              <a:rPr b="0" lang="en" sz="700" strike="noStrike" u="none">
                <a:solidFill>
                  <a:srgbClr val="716e66"/>
                </a:solidFill>
                <a:effectLst/>
                <a:uFillTx/>
                <a:latin typeface="Calibri"/>
                <a:ea typeface="Calibri"/>
              </a:rPr>
              <a:t> All Rights Reserved</a:t>
            </a:r>
            <a:endParaRPr b="0" lang="en-GB" sz="700" strike="noStrike" u="none">
              <a:solidFill>
                <a:srgbClr val="000000"/>
              </a:solidFill>
              <a:effectLst/>
              <a:uFillTx/>
              <a:latin typeface="Arial"/>
            </a:endParaRPr>
          </a:p>
        </p:txBody>
      </p:sp>
      <p:sp>
        <p:nvSpPr>
          <p:cNvPr id="73" name="PlaceHolder 1"/>
          <p:cNvSpPr>
            <a:spLocks noGrp="1"/>
          </p:cNvSpPr>
          <p:nvPr>
            <p:ph type="title"/>
          </p:nvPr>
        </p:nvSpPr>
        <p:spPr>
          <a:xfrm>
            <a:off x="311760" y="744480"/>
            <a:ext cx="8520120" cy="2052360"/>
          </a:xfrm>
          <a:prstGeom prst="rect">
            <a:avLst/>
          </a:prstGeom>
          <a:noFill/>
          <a:ln w="0">
            <a:noFill/>
          </a:ln>
        </p:spPr>
        <p:txBody>
          <a:bodyPr lIns="57240" rIns="57240" tIns="57240" bIns="57240" anchor="b">
            <a:noAutofit/>
          </a:bodyPr>
          <a:p>
            <a:pPr indent="0" algn="ctr">
              <a:lnSpc>
                <a:spcPct val="85000"/>
              </a:lnSpc>
              <a:buNone/>
              <a:tabLst>
                <a:tab algn="l" pos="0"/>
              </a:tabLst>
            </a:pPr>
            <a:r>
              <a:rPr b="1" lang="en-US" sz="5200" strike="noStrike" u="none">
                <a:solidFill>
                  <a:schemeClr val="dk1"/>
                </a:solidFill>
                <a:effectLst/>
                <a:uFillTx/>
                <a:latin typeface="Calibri"/>
                <a:ea typeface="Calibri"/>
              </a:rPr>
              <a:t>Click to edit Master title style</a:t>
            </a:r>
            <a:endParaRPr b="0" lang="en-GB" sz="5200" strike="noStrike" u="none">
              <a:solidFill>
                <a:srgbClr val="000000"/>
              </a:solidFill>
              <a:effectLst/>
              <a:uFillTx/>
              <a:latin typeface="Arial"/>
            </a:endParaRPr>
          </a:p>
        </p:txBody>
      </p:sp>
      <p:sp>
        <p:nvSpPr>
          <p:cNvPr id="74" name="PlaceHolder 2"/>
          <p:cNvSpPr>
            <a:spLocks noGrp="1"/>
          </p:cNvSpPr>
          <p:nvPr>
            <p:ph type="sldNum" idx="1"/>
          </p:nvPr>
        </p:nvSpPr>
        <p:spPr>
          <a:xfrm>
            <a:off x="8472600" y="4663080"/>
            <a:ext cx="548280" cy="393120"/>
          </a:xfrm>
          <a:prstGeom prst="rect">
            <a:avLst/>
          </a:prstGeom>
          <a:noFill/>
          <a:ln w="0">
            <a:noFill/>
          </a:ln>
        </p:spPr>
        <p:txBody>
          <a:bodyPr lIns="91440" rIns="91440" tIns="91440" bIns="91440" anchor="ctr">
            <a:noAutofit/>
          </a:bodyPr>
          <a:lstStyle>
            <a:lvl1pPr indent="0">
              <a:lnSpc>
                <a:spcPct val="100000"/>
              </a:lnSpc>
              <a:buNone/>
              <a:defRPr b="0" lang="en" sz="1400" strike="noStrike" u="none">
                <a:solidFill>
                  <a:srgbClr val="000000"/>
                </a:solidFill>
                <a:effectLst/>
                <a:uFillTx/>
                <a:latin typeface="Arial"/>
                <a:ea typeface="Arial"/>
              </a:defRPr>
            </a:lvl1pPr>
          </a:lstStyle>
          <a:p>
            <a:pPr indent="0">
              <a:lnSpc>
                <a:spcPct val="100000"/>
              </a:lnSpc>
              <a:buNone/>
            </a:pPr>
            <a:fld id="{087CA2DC-C9FA-4E0B-95CE-7C97E520745C}" type="slidenum">
              <a:rPr b="0" lang="en" sz="1400" strike="noStrike" u="none">
                <a:solidFill>
                  <a:srgbClr val="000000"/>
                </a:solidFill>
                <a:effectLst/>
                <a:uFillTx/>
                <a:latin typeface="Arial"/>
                <a:ea typeface="Arial"/>
              </a:rPr>
              <a:t>&lt;number&gt;</a:t>
            </a:fld>
            <a:endParaRPr b="0" lang="en-GB" sz="14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hoto Title 2">
    <p:bg>
      <p:bgPr>
        <a:solidFill>
          <a:srgbClr val="a6a49d"/>
        </a:solidFill>
      </p:bgPr>
    </p:bg>
    <p:spTree>
      <p:nvGrpSpPr>
        <p:cNvPr id="1" name=""/>
        <p:cNvGrpSpPr/>
        <p:nvPr/>
      </p:nvGrpSpPr>
      <p:grpSpPr>
        <a:xfrm>
          <a:off x="0" y="0"/>
          <a:ext cx="0" cy="0"/>
          <a:chOff x="0" y="0"/>
          <a:chExt cx="0" cy="0"/>
        </a:xfrm>
      </p:grpSpPr>
      <p:pic>
        <p:nvPicPr>
          <p:cNvPr id="75" name="Shape 6" descr=""/>
          <p:cNvPicPr/>
          <p:nvPr/>
        </p:nvPicPr>
        <p:blipFill>
          <a:blip r:embed="rId2"/>
          <a:stretch/>
        </p:blipFill>
        <p:spPr>
          <a:xfrm>
            <a:off x="0" y="0"/>
            <a:ext cx="9151920" cy="5143320"/>
          </a:xfrm>
          <a:prstGeom prst="rect">
            <a:avLst/>
          </a:prstGeom>
          <a:noFill/>
          <a:ln w="0">
            <a:noFill/>
          </a:ln>
        </p:spPr>
      </p:pic>
      <p:pic>
        <p:nvPicPr>
          <p:cNvPr id="76" name="Shape 7" descr=""/>
          <p:cNvPicPr/>
          <p:nvPr/>
        </p:nvPicPr>
        <p:blipFill>
          <a:blip r:embed="rId3"/>
          <a:stretch/>
        </p:blipFill>
        <p:spPr>
          <a:xfrm>
            <a:off x="7781040" y="4591800"/>
            <a:ext cx="996120" cy="423000"/>
          </a:xfrm>
          <a:prstGeom prst="rect">
            <a:avLst/>
          </a:prstGeom>
          <a:noFill/>
          <a:ln w="0">
            <a:noFill/>
          </a:ln>
        </p:spPr>
      </p:pic>
      <p:sp>
        <p:nvSpPr>
          <p:cNvPr id="77"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42D8E1E2-06DE-4651-928A-7C1B4EF8A460}"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78"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a:t>
            </a:r>
            <a:r>
              <a:rPr b="0" lang="en-US" sz="700" strike="noStrike" u="none">
                <a:solidFill>
                  <a:srgbClr val="716e66"/>
                </a:solidFill>
                <a:effectLst/>
                <a:uFillTx/>
                <a:latin typeface="Calibri"/>
                <a:ea typeface="Calibri"/>
              </a:rPr>
              <a:t>7</a:t>
            </a:r>
            <a:r>
              <a:rPr b="0" lang="en" sz="700" strike="noStrike" u="none">
                <a:solidFill>
                  <a:srgbClr val="716e66"/>
                </a:solidFill>
                <a:effectLst/>
                <a:uFillTx/>
                <a:latin typeface="Calibri"/>
                <a:ea typeface="Calibri"/>
              </a:rPr>
              <a:t> All Rights Reserved</a:t>
            </a:r>
            <a:endParaRPr b="0" lang="en-GB" sz="700" strike="noStrike" u="none">
              <a:solidFill>
                <a:srgbClr val="000000"/>
              </a:solidFill>
              <a:effectLst/>
              <a:uFillTx/>
              <a:latin typeface="Arial"/>
            </a:endParaRPr>
          </a:p>
        </p:txBody>
      </p:sp>
      <p:pic>
        <p:nvPicPr>
          <p:cNvPr id="79" name="Shape 40" descr=""/>
          <p:cNvPicPr/>
          <p:nvPr/>
        </p:nvPicPr>
        <p:blipFill>
          <a:blip r:embed="rId4"/>
          <a:stretch/>
        </p:blipFill>
        <p:spPr>
          <a:xfrm>
            <a:off x="0" y="0"/>
            <a:ext cx="9143640" cy="5143320"/>
          </a:xfrm>
          <a:prstGeom prst="rect">
            <a:avLst/>
          </a:prstGeom>
          <a:noFill/>
          <a:ln w="0">
            <a:noFill/>
          </a:ln>
        </p:spPr>
      </p:pic>
      <p:pic>
        <p:nvPicPr>
          <p:cNvPr id="80" name="Shape 41" descr=""/>
          <p:cNvPicPr/>
          <p:nvPr/>
        </p:nvPicPr>
        <p:blipFill>
          <a:blip r:embed="rId5"/>
          <a:stretch/>
        </p:blipFill>
        <p:spPr>
          <a:xfrm>
            <a:off x="0" y="0"/>
            <a:ext cx="9153720" cy="5144040"/>
          </a:xfrm>
          <a:prstGeom prst="rect">
            <a:avLst/>
          </a:prstGeom>
          <a:noFill/>
          <a:ln w="0">
            <a:noFill/>
          </a:ln>
        </p:spPr>
      </p:pic>
      <p:sp>
        <p:nvSpPr>
          <p:cNvPr id="81" name="Shape 43"/>
          <p:cNvSpPr/>
          <p:nvPr/>
        </p:nvSpPr>
        <p:spPr>
          <a:xfrm>
            <a:off x="0" y="1059480"/>
            <a:ext cx="4809960" cy="2952720"/>
          </a:xfrm>
          <a:prstGeom prst="rect">
            <a:avLst/>
          </a:prstGeom>
          <a:gradFill rotWithShape="0">
            <a:gsLst>
              <a:gs pos="0">
                <a:srgbClr val="000000">
                  <a:alpha val="50000"/>
                </a:srgbClr>
              </a:gs>
              <a:gs pos="7000">
                <a:srgbClr val="000000">
                  <a:alpha val="50000"/>
                </a:srgbClr>
              </a:gs>
              <a:gs pos="100000">
                <a:srgbClr val="000000">
                  <a:alpha val="0"/>
                </a:srgbClr>
              </a:gs>
            </a:gsLst>
            <a:lin ang="0"/>
          </a:gradFill>
          <a:ln w="0">
            <a:noFill/>
          </a:ln>
        </p:spPr>
        <p:style>
          <a:lnRef idx="0"/>
          <a:fillRef idx="0"/>
          <a:effectRef idx="0"/>
          <a:fontRef idx="minor"/>
        </p:style>
        <p:txBody>
          <a:bodyPr lIns="42840" rIns="42840" tIns="42840" bIns="42840" anchor="t">
            <a:noAutofit/>
          </a:bodyPr>
          <a:p>
            <a:pPr>
              <a:lnSpc>
                <a:spcPct val="100000"/>
              </a:lnSpc>
              <a:tabLst>
                <a:tab algn="l" pos="0"/>
              </a:tabLst>
            </a:pPr>
            <a:endParaRPr b="0" lang="en-GB" sz="1050" strike="noStrike" u="none">
              <a:solidFill>
                <a:schemeClr val="lt2"/>
              </a:solidFill>
              <a:effectLst/>
              <a:uFillTx/>
              <a:latin typeface="Calibri"/>
              <a:ea typeface="Calibri"/>
            </a:endParaRPr>
          </a:p>
        </p:txBody>
      </p:sp>
      <p:sp>
        <p:nvSpPr>
          <p:cNvPr id="82" name="PlaceHolder 1"/>
          <p:cNvSpPr>
            <a:spLocks noGrp="1"/>
          </p:cNvSpPr>
          <p:nvPr>
            <p:ph type="title"/>
          </p:nvPr>
        </p:nvSpPr>
        <p:spPr>
          <a:xfrm>
            <a:off x="525960" y="1306800"/>
            <a:ext cx="4777560" cy="1485720"/>
          </a:xfrm>
          <a:prstGeom prst="rect">
            <a:avLst/>
          </a:prstGeom>
          <a:noFill/>
          <a:ln w="0">
            <a:noFill/>
          </a:ln>
        </p:spPr>
        <p:txBody>
          <a:bodyPr lIns="57240" rIns="57240" tIns="57240" bIns="57240" anchor="b">
            <a:noAutofit/>
          </a:bodyPr>
          <a:p>
            <a:pPr indent="0">
              <a:lnSpc>
                <a:spcPct val="85000"/>
              </a:lnSpc>
              <a:buNone/>
              <a:tabLst>
                <a:tab algn="l" pos="0"/>
              </a:tabLst>
            </a:pPr>
            <a:r>
              <a:rPr b="1" lang="en-US" sz="2850" strike="noStrike" u="none">
                <a:solidFill>
                  <a:schemeClr val="dk2"/>
                </a:solidFill>
                <a:effectLst/>
                <a:uFillTx/>
                <a:latin typeface="Calibri"/>
                <a:ea typeface="Calibri"/>
              </a:rPr>
              <a:t>Click to edit Master title style</a:t>
            </a:r>
            <a:endParaRPr b="0" lang="en-GB" sz="2850" strike="noStrike" u="none">
              <a:solidFill>
                <a:srgbClr val="000000"/>
              </a:solidFill>
              <a:effectLst/>
              <a:uFillTx/>
              <a:latin typeface="Arial"/>
            </a:endParaRPr>
          </a:p>
        </p:txBody>
      </p:sp>
      <p:sp>
        <p:nvSpPr>
          <p:cNvPr id="83" name="PlaceHolder 2"/>
          <p:cNvSpPr>
            <a:spLocks noGrp="1"/>
          </p:cNvSpPr>
          <p:nvPr>
            <p:ph type="body"/>
          </p:nvPr>
        </p:nvSpPr>
        <p:spPr>
          <a:xfrm>
            <a:off x="525960" y="3280320"/>
            <a:ext cx="4777560" cy="294120"/>
          </a:xfrm>
          <a:prstGeom prst="rect">
            <a:avLst/>
          </a:prstGeom>
          <a:noFill/>
          <a:ln w="0">
            <a:noFill/>
          </a:ln>
        </p:spPr>
        <p:txBody>
          <a:bodyPr lIns="57240" rIns="57240" tIns="57240" bIns="57240" anchor="t">
            <a:noAutofit/>
          </a:bodyPr>
          <a:p>
            <a:pPr indent="0">
              <a:lnSpc>
                <a:spcPct val="85000"/>
              </a:lnSpc>
              <a:spcBef>
                <a:spcPts val="601"/>
              </a:spcBef>
              <a:buNone/>
              <a:tabLst>
                <a:tab algn="l" pos="0"/>
              </a:tabLst>
            </a:pPr>
            <a:r>
              <a:rPr b="0" lang="en-US" sz="1729" strike="noStrike" u="none">
                <a:solidFill>
                  <a:schemeClr val="dk2"/>
                </a:solidFill>
                <a:effectLst/>
                <a:uFillTx/>
                <a:latin typeface="Calibri"/>
                <a:ea typeface="Calibri"/>
              </a:rPr>
              <a:t>Click to edit Master text styles</a:t>
            </a:r>
            <a:endParaRPr b="0" lang="en-GB" sz="1729" strike="noStrike" u="none">
              <a:solidFill>
                <a:srgbClr val="000000"/>
              </a:solidFill>
              <a:effectLst/>
              <a:uFillTx/>
              <a:latin typeface="Arial"/>
            </a:endParaRPr>
          </a:p>
        </p:txBody>
      </p:sp>
      <p:pic>
        <p:nvPicPr>
          <p:cNvPr id="84" name="Shape 52" descr=""/>
          <p:cNvPicPr/>
          <p:nvPr/>
        </p:nvPicPr>
        <p:blipFill>
          <a:blip r:embed="rId6"/>
          <a:stretch/>
        </p:blipFill>
        <p:spPr>
          <a:xfrm>
            <a:off x="7274160" y="4384440"/>
            <a:ext cx="1371240" cy="582480"/>
          </a:xfrm>
          <a:prstGeom prst="rect">
            <a:avLst/>
          </a:prstGeom>
          <a:noFill/>
          <a:ln w="0">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ontent">
    <p:bg>
      <p:bgPr>
        <a:solidFill>
          <a:schemeClr val="lt2"/>
        </a:solidFill>
      </p:bgPr>
    </p:bg>
    <p:spTree>
      <p:nvGrpSpPr>
        <p:cNvPr id="1" name=""/>
        <p:cNvGrpSpPr/>
        <p:nvPr/>
      </p:nvGrpSpPr>
      <p:grpSpPr>
        <a:xfrm>
          <a:off x="0" y="0"/>
          <a:ext cx="0" cy="0"/>
          <a:chOff x="0" y="0"/>
          <a:chExt cx="0" cy="0"/>
        </a:xfrm>
      </p:grpSpPr>
      <p:pic>
        <p:nvPicPr>
          <p:cNvPr id="10" name="Shape 6" descr=""/>
          <p:cNvPicPr/>
          <p:nvPr/>
        </p:nvPicPr>
        <p:blipFill>
          <a:blip r:embed="rId2"/>
          <a:stretch/>
        </p:blipFill>
        <p:spPr>
          <a:xfrm>
            <a:off x="0" y="0"/>
            <a:ext cx="9151920" cy="5143320"/>
          </a:xfrm>
          <a:prstGeom prst="rect">
            <a:avLst/>
          </a:prstGeom>
          <a:noFill/>
          <a:ln w="0">
            <a:noFill/>
          </a:ln>
        </p:spPr>
      </p:pic>
      <p:pic>
        <p:nvPicPr>
          <p:cNvPr id="11" name="Shape 7" descr=""/>
          <p:cNvPicPr/>
          <p:nvPr/>
        </p:nvPicPr>
        <p:blipFill>
          <a:blip r:embed="rId3"/>
          <a:stretch/>
        </p:blipFill>
        <p:spPr>
          <a:xfrm>
            <a:off x="7781040" y="4591800"/>
            <a:ext cx="996120" cy="423000"/>
          </a:xfrm>
          <a:prstGeom prst="rect">
            <a:avLst/>
          </a:prstGeom>
          <a:noFill/>
          <a:ln w="0">
            <a:noFill/>
          </a:ln>
        </p:spPr>
      </p:pic>
      <p:sp>
        <p:nvSpPr>
          <p:cNvPr id="12"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0019601E-5D73-47E0-848E-40A87791A182}"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13"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a:t>
            </a:r>
            <a:r>
              <a:rPr b="0" lang="en-US" sz="700" strike="noStrike" u="none">
                <a:solidFill>
                  <a:srgbClr val="716e66"/>
                </a:solidFill>
                <a:effectLst/>
                <a:uFillTx/>
                <a:latin typeface="Calibri"/>
                <a:ea typeface="Calibri"/>
              </a:rPr>
              <a:t>7</a:t>
            </a:r>
            <a:r>
              <a:rPr b="0" lang="en" sz="700" strike="noStrike" u="none">
                <a:solidFill>
                  <a:srgbClr val="716e66"/>
                </a:solidFill>
                <a:effectLst/>
                <a:uFillTx/>
                <a:latin typeface="Calibri"/>
                <a:ea typeface="Calibri"/>
              </a:rPr>
              <a:t> All Rights Reserved</a:t>
            </a:r>
            <a:endParaRPr b="0" lang="en-GB" sz="700" strike="noStrike" u="none">
              <a:solidFill>
                <a:srgbClr val="000000"/>
              </a:solidFill>
              <a:effectLst/>
              <a:uFillTx/>
              <a:latin typeface="Arial"/>
            </a:endParaRPr>
          </a:p>
        </p:txBody>
      </p:sp>
      <p:sp>
        <p:nvSpPr>
          <p:cNvPr id="14"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Click to edit Master title style</a:t>
            </a:r>
            <a:endParaRPr b="0" lang="en-GB" sz="2300" strike="noStrike" u="none">
              <a:solidFill>
                <a:srgbClr val="000000"/>
              </a:solidFill>
              <a:effectLst/>
              <a:uFillTx/>
              <a:latin typeface="Arial"/>
            </a:endParaRPr>
          </a:p>
        </p:txBody>
      </p:sp>
      <p:sp>
        <p:nvSpPr>
          <p:cNvPr id="15" name="PlaceHolder 2"/>
          <p:cNvSpPr>
            <a:spLocks noGrp="1"/>
          </p:cNvSpPr>
          <p:nvPr>
            <p:ph type="body"/>
          </p:nvPr>
        </p:nvSpPr>
        <p:spPr>
          <a:xfrm>
            <a:off x="525960" y="1095480"/>
            <a:ext cx="8229240" cy="3376440"/>
          </a:xfrm>
          <a:prstGeom prst="rect">
            <a:avLst/>
          </a:prstGeom>
          <a:noFill/>
          <a:ln w="0">
            <a:noFill/>
          </a:ln>
        </p:spPr>
        <p:txBody>
          <a:bodyPr lIns="57240" rIns="57240" tIns="57240" bIns="57240" anchor="t">
            <a:noAutofit/>
          </a:bodyPr>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Click to edit Master text styles</a:t>
            </a:r>
            <a:endParaRPr b="0" lang="en-GB" sz="2000" strike="noStrike" u="none">
              <a:solidFill>
                <a:srgbClr val="000000"/>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chemeClr val="lt2"/>
        </a:solidFill>
      </p:bgPr>
    </p:bg>
    <p:spTree>
      <p:nvGrpSpPr>
        <p:cNvPr id="1" name=""/>
        <p:cNvGrpSpPr/>
        <p:nvPr/>
      </p:nvGrpSpPr>
      <p:grpSpPr>
        <a:xfrm>
          <a:off x="0" y="0"/>
          <a:ext cx="0" cy="0"/>
          <a:chOff x="0" y="0"/>
          <a:chExt cx="0" cy="0"/>
        </a:xfrm>
      </p:grpSpPr>
      <p:pic>
        <p:nvPicPr>
          <p:cNvPr id="16" name="Shape 6" descr=""/>
          <p:cNvPicPr/>
          <p:nvPr/>
        </p:nvPicPr>
        <p:blipFill>
          <a:blip r:embed="rId2"/>
          <a:stretch/>
        </p:blipFill>
        <p:spPr>
          <a:xfrm>
            <a:off x="0" y="0"/>
            <a:ext cx="9151920" cy="5143320"/>
          </a:xfrm>
          <a:prstGeom prst="rect">
            <a:avLst/>
          </a:prstGeom>
          <a:noFill/>
          <a:ln w="0">
            <a:noFill/>
          </a:ln>
        </p:spPr>
      </p:pic>
      <p:pic>
        <p:nvPicPr>
          <p:cNvPr id="17" name="Shape 7" descr=""/>
          <p:cNvPicPr/>
          <p:nvPr/>
        </p:nvPicPr>
        <p:blipFill>
          <a:blip r:embed="rId3"/>
          <a:stretch/>
        </p:blipFill>
        <p:spPr>
          <a:xfrm>
            <a:off x="7781040" y="4591800"/>
            <a:ext cx="996120" cy="423000"/>
          </a:xfrm>
          <a:prstGeom prst="rect">
            <a:avLst/>
          </a:prstGeom>
          <a:noFill/>
          <a:ln w="0">
            <a:noFill/>
          </a:ln>
        </p:spPr>
      </p:pic>
      <p:sp>
        <p:nvSpPr>
          <p:cNvPr id="18"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F2F02EB6-24CC-4488-B7C4-5B988F42C730}"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19"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a:t>
            </a:r>
            <a:r>
              <a:rPr b="0" lang="en-US" sz="700" strike="noStrike" u="none">
                <a:solidFill>
                  <a:srgbClr val="716e66"/>
                </a:solidFill>
                <a:effectLst/>
                <a:uFillTx/>
                <a:latin typeface="Calibri"/>
                <a:ea typeface="Calibri"/>
              </a:rPr>
              <a:t>7</a:t>
            </a:r>
            <a:r>
              <a:rPr b="0" lang="en" sz="700" strike="noStrike" u="none">
                <a:solidFill>
                  <a:srgbClr val="716e66"/>
                </a:solidFill>
                <a:effectLst/>
                <a:uFillTx/>
                <a:latin typeface="Calibri"/>
                <a:ea typeface="Calibri"/>
              </a:rPr>
              <a:t> All Rights Reserved</a:t>
            </a:r>
            <a:endParaRPr b="0" lang="en-GB" sz="700" strike="noStrike" u="none">
              <a:solidFill>
                <a:srgbClr val="000000"/>
              </a:solidFill>
              <a:effectLst/>
              <a:uFillTx/>
              <a:latin typeface="Arial"/>
            </a:endParaRPr>
          </a:p>
        </p:txBody>
      </p:sp>
      <p:sp>
        <p:nvSpPr>
          <p:cNvPr id="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GB" sz="1400" strike="noStrike" u="none">
                <a:solidFill>
                  <a:srgbClr val="000000"/>
                </a:solidFill>
                <a:effectLst/>
                <a:uFillTx/>
                <a:latin typeface="Arial"/>
              </a:rPr>
              <a:t>Click to edit the title text format</a:t>
            </a:r>
            <a:endParaRPr b="0" lang="en-GB" sz="1400" strike="noStrike" u="none">
              <a:solidFill>
                <a:srgbClr val="000000"/>
              </a:solidFill>
              <a:effectLst/>
              <a:uFillTx/>
              <a:latin typeface="Arial"/>
            </a:endParaRPr>
          </a:p>
        </p:txBody>
      </p:sp>
      <p:sp>
        <p:nvSpPr>
          <p:cNvPr id="2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400" strike="noStrike" u="none">
                <a:solidFill>
                  <a:srgbClr val="000000"/>
                </a:solidFill>
                <a:effectLst/>
                <a:uFillTx/>
                <a:latin typeface="Arial"/>
              </a:rPr>
              <a:t>Click to edit the outline text format</a:t>
            </a:r>
            <a:endParaRPr b="0" lang="en-GB"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GB" sz="1400" strike="noStrike" u="none">
                <a:solidFill>
                  <a:srgbClr val="000000"/>
                </a:solidFill>
                <a:effectLst/>
                <a:uFillTx/>
                <a:latin typeface="Arial"/>
              </a:rPr>
              <a:t>Second Outline Level</a:t>
            </a:r>
            <a:endParaRPr b="0" lang="en-GB"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GB" sz="1400" strike="noStrike" u="none">
                <a:solidFill>
                  <a:srgbClr val="000000"/>
                </a:solidFill>
                <a:effectLst/>
                <a:uFillTx/>
                <a:latin typeface="Arial"/>
              </a:rPr>
              <a:t>Third Outline Level</a:t>
            </a:r>
            <a:endParaRPr b="0" lang="en-GB"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GB" sz="1400" strike="noStrike" u="none">
                <a:solidFill>
                  <a:srgbClr val="000000"/>
                </a:solidFill>
                <a:effectLst/>
                <a:uFillTx/>
                <a:latin typeface="Arial"/>
              </a:rPr>
              <a:t>Fourth Outline Level</a:t>
            </a:r>
            <a:endParaRPr b="0" lang="en-GB"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Fifth Outline Level</a:t>
            </a:r>
            <a:endParaRPr b="0" lang="en-GB"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Sixth Outline Level</a:t>
            </a:r>
            <a:endParaRPr b="0" lang="en-GB"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GB" sz="2000" strike="noStrike" u="none">
                <a:solidFill>
                  <a:srgbClr val="000000"/>
                </a:solidFill>
                <a:effectLst/>
                <a:uFillTx/>
                <a:latin typeface="Arial"/>
              </a:rPr>
              <a:t>Seventh Outline Level</a:t>
            </a:r>
            <a:endParaRPr b="0" lang="en-GB" sz="20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Grey Title 2">
    <p:bg>
      <p:bgPr>
        <a:solidFill>
          <a:schemeClr val="lt2"/>
        </a:solidFill>
      </p:bgPr>
    </p:bg>
    <p:spTree>
      <p:nvGrpSpPr>
        <p:cNvPr id="1" name=""/>
        <p:cNvGrpSpPr/>
        <p:nvPr/>
      </p:nvGrpSpPr>
      <p:grpSpPr>
        <a:xfrm>
          <a:off x="0" y="0"/>
          <a:ext cx="0" cy="0"/>
          <a:chOff x="0" y="0"/>
          <a:chExt cx="0" cy="0"/>
        </a:xfrm>
      </p:grpSpPr>
      <p:pic>
        <p:nvPicPr>
          <p:cNvPr id="22" name="Shape 6" descr=""/>
          <p:cNvPicPr/>
          <p:nvPr/>
        </p:nvPicPr>
        <p:blipFill>
          <a:blip r:embed="rId2"/>
          <a:stretch/>
        </p:blipFill>
        <p:spPr>
          <a:xfrm>
            <a:off x="0" y="0"/>
            <a:ext cx="9151920" cy="5143320"/>
          </a:xfrm>
          <a:prstGeom prst="rect">
            <a:avLst/>
          </a:prstGeom>
          <a:noFill/>
          <a:ln w="0">
            <a:noFill/>
          </a:ln>
        </p:spPr>
      </p:pic>
      <p:pic>
        <p:nvPicPr>
          <p:cNvPr id="23" name="Shape 7" descr=""/>
          <p:cNvPicPr/>
          <p:nvPr/>
        </p:nvPicPr>
        <p:blipFill>
          <a:blip r:embed="rId3"/>
          <a:stretch/>
        </p:blipFill>
        <p:spPr>
          <a:xfrm>
            <a:off x="7781040" y="4591800"/>
            <a:ext cx="996120" cy="423000"/>
          </a:xfrm>
          <a:prstGeom prst="rect">
            <a:avLst/>
          </a:prstGeom>
          <a:noFill/>
          <a:ln w="0">
            <a:noFill/>
          </a:ln>
        </p:spPr>
      </p:pic>
      <p:sp>
        <p:nvSpPr>
          <p:cNvPr id="24"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0F653910-C938-4020-9F8E-C85B9B9E0573}"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25"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a:t>
            </a:r>
            <a:r>
              <a:rPr b="0" lang="en-US" sz="700" strike="noStrike" u="none">
                <a:solidFill>
                  <a:srgbClr val="716e66"/>
                </a:solidFill>
                <a:effectLst/>
                <a:uFillTx/>
                <a:latin typeface="Calibri"/>
                <a:ea typeface="Calibri"/>
              </a:rPr>
              <a:t>7</a:t>
            </a:r>
            <a:r>
              <a:rPr b="0" lang="en" sz="700" strike="noStrike" u="none">
                <a:solidFill>
                  <a:srgbClr val="716e66"/>
                </a:solidFill>
                <a:effectLst/>
                <a:uFillTx/>
                <a:latin typeface="Calibri"/>
                <a:ea typeface="Calibri"/>
              </a:rPr>
              <a:t> All Rights Reserved</a:t>
            </a:r>
            <a:endParaRPr b="0" lang="en-GB" sz="700" strike="noStrike" u="none">
              <a:solidFill>
                <a:srgbClr val="000000"/>
              </a:solidFill>
              <a:effectLst/>
              <a:uFillTx/>
              <a:latin typeface="Arial"/>
            </a:endParaRPr>
          </a:p>
        </p:txBody>
      </p:sp>
      <p:pic>
        <p:nvPicPr>
          <p:cNvPr id="26" name="Shape 19" descr=""/>
          <p:cNvPicPr/>
          <p:nvPr/>
        </p:nvPicPr>
        <p:blipFill>
          <a:blip r:embed="rId4"/>
          <a:stretch/>
        </p:blipFill>
        <p:spPr>
          <a:xfrm>
            <a:off x="-12600" y="-3240"/>
            <a:ext cx="9168840" cy="5152320"/>
          </a:xfrm>
          <a:prstGeom prst="rect">
            <a:avLst/>
          </a:prstGeom>
          <a:noFill/>
          <a:ln w="0">
            <a:noFill/>
          </a:ln>
        </p:spPr>
      </p:pic>
      <p:sp>
        <p:nvSpPr>
          <p:cNvPr id="27" name="PlaceHolder 1"/>
          <p:cNvSpPr>
            <a:spLocks noGrp="1"/>
          </p:cNvSpPr>
          <p:nvPr>
            <p:ph type="title"/>
          </p:nvPr>
        </p:nvSpPr>
        <p:spPr>
          <a:xfrm>
            <a:off x="525960" y="1811520"/>
            <a:ext cx="4777560" cy="980640"/>
          </a:xfrm>
          <a:prstGeom prst="rect">
            <a:avLst/>
          </a:prstGeom>
          <a:noFill/>
          <a:ln w="0">
            <a:noFill/>
          </a:ln>
        </p:spPr>
        <p:txBody>
          <a:bodyPr lIns="57240" rIns="57240" tIns="57240" bIns="57240" anchor="b">
            <a:noAutofit/>
          </a:bodyPr>
          <a:p>
            <a:pPr indent="0">
              <a:lnSpc>
                <a:spcPct val="85000"/>
              </a:lnSpc>
              <a:buNone/>
              <a:tabLst>
                <a:tab algn="l" pos="0"/>
              </a:tabLst>
            </a:pPr>
            <a:r>
              <a:rPr b="1" lang="en-US" sz="3800" strike="noStrike" u="none">
                <a:solidFill>
                  <a:schemeClr val="dk1"/>
                </a:solidFill>
                <a:effectLst/>
                <a:uFillTx/>
                <a:latin typeface="Calibri"/>
                <a:ea typeface="Calibri"/>
              </a:rPr>
              <a:t>Click to edit Master title style</a:t>
            </a:r>
            <a:endParaRPr b="0" lang="en-GB" sz="3800" strike="noStrike" u="none">
              <a:solidFill>
                <a:srgbClr val="000000"/>
              </a:solidFill>
              <a:effectLst/>
              <a:uFillTx/>
              <a:latin typeface="Arial"/>
            </a:endParaRPr>
          </a:p>
        </p:txBody>
      </p:sp>
      <p:pic>
        <p:nvPicPr>
          <p:cNvPr id="28" name="Shape 22" descr=""/>
          <p:cNvPicPr/>
          <p:nvPr/>
        </p:nvPicPr>
        <p:blipFill>
          <a:blip r:embed="rId5"/>
          <a:stretch/>
        </p:blipFill>
        <p:spPr>
          <a:xfrm>
            <a:off x="7274160" y="4384440"/>
            <a:ext cx="1371240" cy="582480"/>
          </a:xfrm>
          <a:prstGeom prst="rect">
            <a:avLst/>
          </a:prstGeom>
          <a:noFill/>
          <a:ln w="0">
            <a:noFill/>
          </a:ln>
        </p:spPr>
      </p:pic>
      <p:sp>
        <p:nvSpPr>
          <p:cNvPr id="29" name="PlaceHolder 2"/>
          <p:cNvSpPr>
            <a:spLocks noGrp="1"/>
          </p:cNvSpPr>
          <p:nvPr>
            <p:ph type="body"/>
          </p:nvPr>
        </p:nvSpPr>
        <p:spPr>
          <a:xfrm>
            <a:off x="525960" y="3280320"/>
            <a:ext cx="4777560" cy="294120"/>
          </a:xfrm>
          <a:prstGeom prst="rect">
            <a:avLst/>
          </a:prstGeom>
          <a:noFill/>
          <a:ln w="0">
            <a:noFill/>
          </a:ln>
        </p:spPr>
        <p:txBody>
          <a:bodyPr lIns="57240" rIns="57240" tIns="57240" bIns="57240" anchor="t">
            <a:noAutofit/>
          </a:bodyPr>
          <a:p>
            <a:pPr indent="0">
              <a:lnSpc>
                <a:spcPct val="85000"/>
              </a:lnSpc>
              <a:spcBef>
                <a:spcPts val="799"/>
              </a:spcBef>
              <a:buNone/>
              <a:tabLst>
                <a:tab algn="l" pos="0"/>
              </a:tabLst>
            </a:pPr>
            <a:r>
              <a:rPr b="0" lang="en-US" sz="2300" strike="noStrike" u="none">
                <a:solidFill>
                  <a:schemeClr val="dk1"/>
                </a:solidFill>
                <a:effectLst/>
                <a:uFillTx/>
                <a:latin typeface="Calibri"/>
                <a:ea typeface="Calibri"/>
              </a:rPr>
              <a:t>Click to edit Master text styles</a:t>
            </a:r>
            <a:endParaRPr b="0" lang="en-GB" sz="23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de">
    <p:bg>
      <p:bgPr>
        <a:solidFill>
          <a:schemeClr val="lt2"/>
        </a:solidFill>
      </p:bgPr>
    </p:bg>
    <p:spTree>
      <p:nvGrpSpPr>
        <p:cNvPr id="1" name=""/>
        <p:cNvGrpSpPr/>
        <p:nvPr/>
      </p:nvGrpSpPr>
      <p:grpSpPr>
        <a:xfrm>
          <a:off x="0" y="0"/>
          <a:ext cx="0" cy="0"/>
          <a:chOff x="0" y="0"/>
          <a:chExt cx="0" cy="0"/>
        </a:xfrm>
      </p:grpSpPr>
      <p:pic>
        <p:nvPicPr>
          <p:cNvPr id="30" name="Shape 6" descr=""/>
          <p:cNvPicPr/>
          <p:nvPr/>
        </p:nvPicPr>
        <p:blipFill>
          <a:blip r:embed="rId2"/>
          <a:stretch/>
        </p:blipFill>
        <p:spPr>
          <a:xfrm>
            <a:off x="0" y="0"/>
            <a:ext cx="9151920" cy="5143320"/>
          </a:xfrm>
          <a:prstGeom prst="rect">
            <a:avLst/>
          </a:prstGeom>
          <a:noFill/>
          <a:ln w="0">
            <a:noFill/>
          </a:ln>
        </p:spPr>
      </p:pic>
      <p:pic>
        <p:nvPicPr>
          <p:cNvPr id="31" name="Shape 7" descr=""/>
          <p:cNvPicPr/>
          <p:nvPr/>
        </p:nvPicPr>
        <p:blipFill>
          <a:blip r:embed="rId3"/>
          <a:stretch/>
        </p:blipFill>
        <p:spPr>
          <a:xfrm>
            <a:off x="7781040" y="4591800"/>
            <a:ext cx="996120" cy="423000"/>
          </a:xfrm>
          <a:prstGeom prst="rect">
            <a:avLst/>
          </a:prstGeom>
          <a:noFill/>
          <a:ln w="0">
            <a:noFill/>
          </a:ln>
        </p:spPr>
      </p:pic>
      <p:sp>
        <p:nvSpPr>
          <p:cNvPr id="32"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B8514AD0-16DA-4F89-93BD-D524234D83B3}"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33"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a:t>
            </a:r>
            <a:r>
              <a:rPr b="0" lang="en-US" sz="700" strike="noStrike" u="none">
                <a:solidFill>
                  <a:srgbClr val="716e66"/>
                </a:solidFill>
                <a:effectLst/>
                <a:uFillTx/>
                <a:latin typeface="Calibri"/>
                <a:ea typeface="Calibri"/>
              </a:rPr>
              <a:t>7</a:t>
            </a:r>
            <a:r>
              <a:rPr b="0" lang="en" sz="700" strike="noStrike" u="none">
                <a:solidFill>
                  <a:srgbClr val="716e66"/>
                </a:solidFill>
                <a:effectLst/>
                <a:uFillTx/>
                <a:latin typeface="Calibri"/>
                <a:ea typeface="Calibri"/>
              </a:rPr>
              <a:t> All Rights Reserved</a:t>
            </a:r>
            <a:endParaRPr b="0" lang="en-GB" sz="700" strike="noStrike" u="none">
              <a:solidFill>
                <a:srgbClr val="000000"/>
              </a:solidFill>
              <a:effectLst/>
              <a:uFillTx/>
              <a:latin typeface="Arial"/>
            </a:endParaRPr>
          </a:p>
        </p:txBody>
      </p:sp>
      <p:sp>
        <p:nvSpPr>
          <p:cNvPr id="34"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Click to edit Master title style</a:t>
            </a:r>
            <a:endParaRPr b="0" lang="en-GB" sz="2300" strike="noStrike" u="none">
              <a:solidFill>
                <a:srgbClr val="000000"/>
              </a:solidFill>
              <a:effectLst/>
              <a:uFillTx/>
              <a:latin typeface="Arial"/>
            </a:endParaRPr>
          </a:p>
        </p:txBody>
      </p:sp>
      <p:sp>
        <p:nvSpPr>
          <p:cNvPr id="35" name="PlaceHolder 2"/>
          <p:cNvSpPr>
            <a:spLocks noGrp="1"/>
          </p:cNvSpPr>
          <p:nvPr>
            <p:ph type="body"/>
          </p:nvPr>
        </p:nvSpPr>
        <p:spPr>
          <a:xfrm>
            <a:off x="525960" y="1095480"/>
            <a:ext cx="8229240" cy="3418200"/>
          </a:xfrm>
          <a:prstGeom prst="rect">
            <a:avLst/>
          </a:prstGeom>
          <a:noFill/>
          <a:ln w="0">
            <a:noFill/>
          </a:ln>
        </p:spPr>
        <p:txBody>
          <a:bodyPr lIns="57240" rIns="57240" tIns="57240" bIns="57240" anchor="t">
            <a:noAutofit/>
          </a:bodyPr>
          <a:p>
            <a:pPr marL="88920" indent="0">
              <a:lnSpc>
                <a:spcPct val="90000"/>
              </a:lnSpc>
              <a:buNone/>
              <a:tabLst>
                <a:tab algn="l" pos="0"/>
              </a:tabLst>
            </a:pPr>
            <a:r>
              <a:rPr b="0" lang="en-US" sz="1600" strike="noStrike" u="none">
                <a:solidFill>
                  <a:schemeClr val="dk1"/>
                </a:solidFill>
                <a:effectLst/>
                <a:uFillTx/>
                <a:latin typeface="Consolas"/>
                <a:ea typeface="Consolas"/>
              </a:rPr>
              <a:t>Click to edit Master text styles</a:t>
            </a:r>
            <a:endParaRPr b="0" lang="en-GB" sz="16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and Header">
    <p:bg>
      <p:bgPr>
        <a:solidFill>
          <a:schemeClr val="lt2"/>
        </a:solidFill>
      </p:bgPr>
    </p:bg>
    <p:spTree>
      <p:nvGrpSpPr>
        <p:cNvPr id="1" name=""/>
        <p:cNvGrpSpPr/>
        <p:nvPr/>
      </p:nvGrpSpPr>
      <p:grpSpPr>
        <a:xfrm>
          <a:off x="0" y="0"/>
          <a:ext cx="0" cy="0"/>
          <a:chOff x="0" y="0"/>
          <a:chExt cx="0" cy="0"/>
        </a:xfrm>
      </p:grpSpPr>
      <p:pic>
        <p:nvPicPr>
          <p:cNvPr id="36" name="Shape 6" descr=""/>
          <p:cNvPicPr/>
          <p:nvPr/>
        </p:nvPicPr>
        <p:blipFill>
          <a:blip r:embed="rId2"/>
          <a:stretch/>
        </p:blipFill>
        <p:spPr>
          <a:xfrm>
            <a:off x="0" y="0"/>
            <a:ext cx="9151920" cy="5143320"/>
          </a:xfrm>
          <a:prstGeom prst="rect">
            <a:avLst/>
          </a:prstGeom>
          <a:noFill/>
          <a:ln w="0">
            <a:noFill/>
          </a:ln>
        </p:spPr>
      </p:pic>
      <p:pic>
        <p:nvPicPr>
          <p:cNvPr id="37" name="Shape 7" descr=""/>
          <p:cNvPicPr/>
          <p:nvPr/>
        </p:nvPicPr>
        <p:blipFill>
          <a:blip r:embed="rId3"/>
          <a:stretch/>
        </p:blipFill>
        <p:spPr>
          <a:xfrm>
            <a:off x="7781040" y="4591800"/>
            <a:ext cx="996120" cy="423000"/>
          </a:xfrm>
          <a:prstGeom prst="rect">
            <a:avLst/>
          </a:prstGeom>
          <a:noFill/>
          <a:ln w="0">
            <a:noFill/>
          </a:ln>
        </p:spPr>
      </p:pic>
      <p:sp>
        <p:nvSpPr>
          <p:cNvPr id="38"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A70D807A-D94B-4CB0-9A8E-DC6B4D104F3D}"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39"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a:t>
            </a:r>
            <a:r>
              <a:rPr b="0" lang="en-US" sz="700" strike="noStrike" u="none">
                <a:solidFill>
                  <a:srgbClr val="716e66"/>
                </a:solidFill>
                <a:effectLst/>
                <a:uFillTx/>
                <a:latin typeface="Calibri"/>
                <a:ea typeface="Calibri"/>
              </a:rPr>
              <a:t>7</a:t>
            </a:r>
            <a:r>
              <a:rPr b="0" lang="en" sz="700" strike="noStrike" u="none">
                <a:solidFill>
                  <a:srgbClr val="716e66"/>
                </a:solidFill>
                <a:effectLst/>
                <a:uFillTx/>
                <a:latin typeface="Calibri"/>
                <a:ea typeface="Calibri"/>
              </a:rPr>
              <a:t> All Rights Reserved</a:t>
            </a:r>
            <a:endParaRPr b="0" lang="en-GB" sz="700" strike="noStrike" u="none">
              <a:solidFill>
                <a:srgbClr val="000000"/>
              </a:solidFill>
              <a:effectLst/>
              <a:uFillTx/>
              <a:latin typeface="Arial"/>
            </a:endParaRPr>
          </a:p>
        </p:txBody>
      </p:sp>
      <p:sp>
        <p:nvSpPr>
          <p:cNvPr id="40"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Click to edit Master title style</a:t>
            </a:r>
            <a:endParaRPr b="0" lang="en-GB" sz="2300" strike="noStrike" u="none">
              <a:solidFill>
                <a:srgbClr val="000000"/>
              </a:solidFill>
              <a:effectLst/>
              <a:uFillTx/>
              <a:latin typeface="Arial"/>
            </a:endParaRPr>
          </a:p>
        </p:txBody>
      </p:sp>
      <p:sp>
        <p:nvSpPr>
          <p:cNvPr id="41" name="PlaceHolder 2"/>
          <p:cNvSpPr>
            <a:spLocks noGrp="1"/>
          </p:cNvSpPr>
          <p:nvPr>
            <p:ph type="body"/>
          </p:nvPr>
        </p:nvSpPr>
        <p:spPr>
          <a:xfrm>
            <a:off x="525960" y="1440720"/>
            <a:ext cx="8229240" cy="3114360"/>
          </a:xfrm>
          <a:prstGeom prst="rect">
            <a:avLst/>
          </a:prstGeom>
          <a:noFill/>
          <a:ln w="0">
            <a:noFill/>
          </a:ln>
        </p:spPr>
        <p:txBody>
          <a:bodyPr lIns="57240" rIns="57240" tIns="57240" bIns="57240" anchor="t">
            <a:noAutofit/>
          </a:bodyPr>
          <a:p>
            <a:pPr marL="254160" indent="-165240">
              <a:lnSpc>
                <a:spcPct val="90000"/>
              </a:lnSpc>
              <a:spcBef>
                <a:spcPts val="1100"/>
              </a:spcBef>
              <a:buClr>
                <a:srgbClr val="3fae2a"/>
              </a:buClr>
              <a:buSzPct val="72000"/>
              <a:buFont typeface="Noto Sans Symbols"/>
              <a:buChar char="⬢"/>
            </a:pPr>
            <a:r>
              <a:rPr b="0" lang="en-US" sz="1800" strike="noStrike" u="none">
                <a:solidFill>
                  <a:schemeClr val="dk1"/>
                </a:solidFill>
                <a:effectLst/>
                <a:uFillTx/>
                <a:latin typeface="Calibri"/>
                <a:ea typeface="Calibri"/>
              </a:rPr>
              <a:t>Click to edit Master text styles</a:t>
            </a:r>
            <a:endParaRPr b="0" lang="en-GB" sz="1800" strike="noStrike" u="none">
              <a:solidFill>
                <a:srgbClr val="000000"/>
              </a:solidFill>
              <a:effectLst/>
              <a:uFillTx/>
              <a:latin typeface="Arial"/>
            </a:endParaRPr>
          </a:p>
        </p:txBody>
      </p:sp>
      <p:sp>
        <p:nvSpPr>
          <p:cNvPr id="42" name="PlaceHolder 3"/>
          <p:cNvSpPr>
            <a:spLocks noGrp="1"/>
          </p:cNvSpPr>
          <p:nvPr>
            <p:ph type="body"/>
          </p:nvPr>
        </p:nvSpPr>
        <p:spPr>
          <a:xfrm>
            <a:off x="525960" y="1128240"/>
            <a:ext cx="8229240" cy="228600"/>
          </a:xfrm>
          <a:prstGeom prst="rect">
            <a:avLst/>
          </a:prstGeom>
          <a:noFill/>
          <a:ln w="0">
            <a:noFill/>
          </a:ln>
        </p:spPr>
        <p:txBody>
          <a:bodyPr lIns="57240" rIns="57240" tIns="57240" bIns="57240" anchor="b">
            <a:noAutofit/>
          </a:bodyPr>
          <a:p>
            <a:pPr indent="0">
              <a:lnSpc>
                <a:spcPct val="85000"/>
              </a:lnSpc>
              <a:spcBef>
                <a:spcPts val="799"/>
              </a:spcBef>
              <a:buNone/>
              <a:tabLst>
                <a:tab algn="l" pos="0"/>
              </a:tabLst>
            </a:pPr>
            <a:r>
              <a:rPr b="1" lang="en-US" sz="1800" strike="noStrike" u="none">
                <a:solidFill>
                  <a:schemeClr val="accent5"/>
                </a:solidFill>
                <a:effectLst/>
                <a:uFillTx/>
                <a:latin typeface="Calibri"/>
                <a:ea typeface="Calibri"/>
              </a:rPr>
              <a:t>Click to edit Master text styles</a:t>
            </a:r>
            <a:endParaRPr b="0" lang="en-GB" sz="18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 Columns">
    <p:bg>
      <p:bgPr>
        <a:solidFill>
          <a:schemeClr val="lt2"/>
        </a:solidFill>
      </p:bgPr>
    </p:bg>
    <p:spTree>
      <p:nvGrpSpPr>
        <p:cNvPr id="1" name=""/>
        <p:cNvGrpSpPr/>
        <p:nvPr/>
      </p:nvGrpSpPr>
      <p:grpSpPr>
        <a:xfrm>
          <a:off x="0" y="0"/>
          <a:ext cx="0" cy="0"/>
          <a:chOff x="0" y="0"/>
          <a:chExt cx="0" cy="0"/>
        </a:xfrm>
      </p:grpSpPr>
      <p:pic>
        <p:nvPicPr>
          <p:cNvPr id="43" name="Shape 6" descr=""/>
          <p:cNvPicPr/>
          <p:nvPr/>
        </p:nvPicPr>
        <p:blipFill>
          <a:blip r:embed="rId2"/>
          <a:stretch/>
        </p:blipFill>
        <p:spPr>
          <a:xfrm>
            <a:off x="0" y="0"/>
            <a:ext cx="9151920" cy="5143320"/>
          </a:xfrm>
          <a:prstGeom prst="rect">
            <a:avLst/>
          </a:prstGeom>
          <a:noFill/>
          <a:ln w="0">
            <a:noFill/>
          </a:ln>
        </p:spPr>
      </p:pic>
      <p:pic>
        <p:nvPicPr>
          <p:cNvPr id="44" name="Shape 7" descr=""/>
          <p:cNvPicPr/>
          <p:nvPr/>
        </p:nvPicPr>
        <p:blipFill>
          <a:blip r:embed="rId3"/>
          <a:stretch/>
        </p:blipFill>
        <p:spPr>
          <a:xfrm>
            <a:off x="7781040" y="4591800"/>
            <a:ext cx="996120" cy="423000"/>
          </a:xfrm>
          <a:prstGeom prst="rect">
            <a:avLst/>
          </a:prstGeom>
          <a:noFill/>
          <a:ln w="0">
            <a:noFill/>
          </a:ln>
        </p:spPr>
      </p:pic>
      <p:sp>
        <p:nvSpPr>
          <p:cNvPr id="45"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8723E288-6EC4-4396-A691-EA925770A409}"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46"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a:t>
            </a:r>
            <a:r>
              <a:rPr b="0" lang="en-US" sz="700" strike="noStrike" u="none">
                <a:solidFill>
                  <a:srgbClr val="716e66"/>
                </a:solidFill>
                <a:effectLst/>
                <a:uFillTx/>
                <a:latin typeface="Calibri"/>
                <a:ea typeface="Calibri"/>
              </a:rPr>
              <a:t>7</a:t>
            </a:r>
            <a:r>
              <a:rPr b="0" lang="en" sz="700" strike="noStrike" u="none">
                <a:solidFill>
                  <a:srgbClr val="716e66"/>
                </a:solidFill>
                <a:effectLst/>
                <a:uFillTx/>
                <a:latin typeface="Calibri"/>
                <a:ea typeface="Calibri"/>
              </a:rPr>
              <a:t> All Rights Reserved</a:t>
            </a:r>
            <a:endParaRPr b="0" lang="en-GB" sz="700" strike="noStrike" u="none">
              <a:solidFill>
                <a:srgbClr val="000000"/>
              </a:solidFill>
              <a:effectLst/>
              <a:uFillTx/>
              <a:latin typeface="Arial"/>
            </a:endParaRPr>
          </a:p>
        </p:txBody>
      </p:sp>
      <p:sp>
        <p:nvSpPr>
          <p:cNvPr id="47" name="PlaceHolder 1"/>
          <p:cNvSpPr>
            <a:spLocks noGrp="1"/>
          </p:cNvSpPr>
          <p:nvPr>
            <p:ph type="title"/>
          </p:nvPr>
        </p:nvSpPr>
        <p:spPr>
          <a:xfrm>
            <a:off x="525960" y="42516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Click to edit Master title style</a:t>
            </a:r>
            <a:endParaRPr b="0" lang="en-GB" sz="2300" strike="noStrike" u="none">
              <a:solidFill>
                <a:srgbClr val="000000"/>
              </a:solidFill>
              <a:effectLst/>
              <a:uFillTx/>
              <a:latin typeface="Arial"/>
            </a:endParaRPr>
          </a:p>
        </p:txBody>
      </p:sp>
      <p:sp>
        <p:nvSpPr>
          <p:cNvPr id="48" name="PlaceHolder 2"/>
          <p:cNvSpPr>
            <a:spLocks noGrp="1"/>
          </p:cNvSpPr>
          <p:nvPr>
            <p:ph type="body"/>
          </p:nvPr>
        </p:nvSpPr>
        <p:spPr>
          <a:xfrm>
            <a:off x="525960" y="1440720"/>
            <a:ext cx="4000320" cy="3222360"/>
          </a:xfrm>
          <a:prstGeom prst="rect">
            <a:avLst/>
          </a:prstGeom>
          <a:noFill/>
          <a:ln w="0">
            <a:noFill/>
          </a:ln>
        </p:spPr>
        <p:txBody>
          <a:bodyPr lIns="57240" rIns="57240" tIns="57240" bIns="57240" anchor="t">
            <a:noAutofit/>
          </a:bodyPr>
          <a:p>
            <a:pPr marL="254160" indent="-165240">
              <a:lnSpc>
                <a:spcPct val="90000"/>
              </a:lnSpc>
              <a:spcBef>
                <a:spcPts val="1100"/>
              </a:spcBef>
              <a:buClr>
                <a:srgbClr val="3fae2a"/>
              </a:buClr>
              <a:buSzPct val="72000"/>
              <a:buFont typeface="Noto Sans Symbols"/>
              <a:buChar char="⬢"/>
            </a:pPr>
            <a:r>
              <a:rPr b="0" lang="en-US" sz="1800" strike="noStrike" u="none">
                <a:solidFill>
                  <a:schemeClr val="dk1"/>
                </a:solidFill>
                <a:effectLst/>
                <a:uFillTx/>
                <a:latin typeface="Calibri"/>
                <a:ea typeface="Calibri"/>
              </a:rPr>
              <a:t>Click to edit Master text styles</a:t>
            </a:r>
            <a:endParaRPr b="0" lang="en-GB" sz="1800" strike="noStrike" u="none">
              <a:solidFill>
                <a:srgbClr val="000000"/>
              </a:solidFill>
              <a:effectLst/>
              <a:uFillTx/>
              <a:latin typeface="Arial"/>
            </a:endParaRPr>
          </a:p>
        </p:txBody>
      </p:sp>
      <p:sp>
        <p:nvSpPr>
          <p:cNvPr id="49" name="PlaceHolder 3"/>
          <p:cNvSpPr>
            <a:spLocks noGrp="1"/>
          </p:cNvSpPr>
          <p:nvPr>
            <p:ph type="body"/>
          </p:nvPr>
        </p:nvSpPr>
        <p:spPr>
          <a:xfrm>
            <a:off x="4754880" y="1440720"/>
            <a:ext cx="4000320" cy="3222360"/>
          </a:xfrm>
          <a:prstGeom prst="rect">
            <a:avLst/>
          </a:prstGeom>
          <a:noFill/>
          <a:ln w="0">
            <a:noFill/>
          </a:ln>
        </p:spPr>
        <p:txBody>
          <a:bodyPr lIns="57240" rIns="57240" tIns="57240" bIns="57240" anchor="t">
            <a:noAutofit/>
          </a:bodyPr>
          <a:p>
            <a:pPr marL="254160" indent="-165240">
              <a:lnSpc>
                <a:spcPct val="90000"/>
              </a:lnSpc>
              <a:spcBef>
                <a:spcPts val="1100"/>
              </a:spcBef>
              <a:buClr>
                <a:srgbClr val="3fae2a"/>
              </a:buClr>
              <a:buSzPct val="72000"/>
              <a:buFont typeface="Noto Sans Symbols"/>
              <a:buChar char="⬢"/>
            </a:pPr>
            <a:r>
              <a:rPr b="0" lang="en-US" sz="1800" strike="noStrike" u="none">
                <a:solidFill>
                  <a:schemeClr val="dk1"/>
                </a:solidFill>
                <a:effectLst/>
                <a:uFillTx/>
                <a:latin typeface="Calibri"/>
                <a:ea typeface="Calibri"/>
              </a:rPr>
              <a:t>Click to edit Master text styles</a:t>
            </a:r>
            <a:endParaRPr b="0" lang="en-GB" sz="1800" strike="noStrike" u="none">
              <a:solidFill>
                <a:srgbClr val="000000"/>
              </a:solidFill>
              <a:effectLst/>
              <a:uFillTx/>
              <a:latin typeface="Arial"/>
            </a:endParaRPr>
          </a:p>
        </p:txBody>
      </p:sp>
      <p:sp>
        <p:nvSpPr>
          <p:cNvPr id="50" name="PlaceHolder 4"/>
          <p:cNvSpPr>
            <a:spLocks noGrp="1"/>
          </p:cNvSpPr>
          <p:nvPr>
            <p:ph type="body"/>
          </p:nvPr>
        </p:nvSpPr>
        <p:spPr>
          <a:xfrm>
            <a:off x="525960" y="1128240"/>
            <a:ext cx="4000320" cy="228600"/>
          </a:xfrm>
          <a:prstGeom prst="rect">
            <a:avLst/>
          </a:prstGeom>
          <a:noFill/>
          <a:ln w="0">
            <a:noFill/>
          </a:ln>
        </p:spPr>
        <p:txBody>
          <a:bodyPr lIns="57240" rIns="57240" tIns="57240" bIns="57240" anchor="b">
            <a:noAutofit/>
          </a:bodyPr>
          <a:p>
            <a:pPr indent="0">
              <a:lnSpc>
                <a:spcPct val="85000"/>
              </a:lnSpc>
              <a:spcBef>
                <a:spcPts val="799"/>
              </a:spcBef>
              <a:buNone/>
              <a:tabLst>
                <a:tab algn="l" pos="0"/>
              </a:tabLst>
            </a:pPr>
            <a:r>
              <a:rPr b="1" lang="en-US" sz="1800" strike="noStrike" u="none">
                <a:solidFill>
                  <a:schemeClr val="accent5"/>
                </a:solidFill>
                <a:effectLst/>
                <a:uFillTx/>
                <a:latin typeface="Calibri"/>
                <a:ea typeface="Calibri"/>
              </a:rPr>
              <a:t>Click to edit Master text styles</a:t>
            </a:r>
            <a:endParaRPr b="0" lang="en-GB" sz="1800" strike="noStrike" u="none">
              <a:solidFill>
                <a:srgbClr val="000000"/>
              </a:solidFill>
              <a:effectLst/>
              <a:uFillTx/>
              <a:latin typeface="Arial"/>
            </a:endParaRPr>
          </a:p>
        </p:txBody>
      </p:sp>
      <p:sp>
        <p:nvSpPr>
          <p:cNvPr id="51" name="PlaceHolder 5"/>
          <p:cNvSpPr>
            <a:spLocks noGrp="1"/>
          </p:cNvSpPr>
          <p:nvPr>
            <p:ph type="body"/>
          </p:nvPr>
        </p:nvSpPr>
        <p:spPr>
          <a:xfrm>
            <a:off x="4754880" y="1128240"/>
            <a:ext cx="4000320" cy="228600"/>
          </a:xfrm>
          <a:prstGeom prst="rect">
            <a:avLst/>
          </a:prstGeom>
          <a:noFill/>
          <a:ln w="0">
            <a:noFill/>
          </a:ln>
        </p:spPr>
        <p:txBody>
          <a:bodyPr lIns="57240" rIns="57240" tIns="57240" bIns="57240" anchor="b">
            <a:noAutofit/>
          </a:bodyPr>
          <a:p>
            <a:pPr indent="0">
              <a:lnSpc>
                <a:spcPct val="85000"/>
              </a:lnSpc>
              <a:spcBef>
                <a:spcPts val="799"/>
              </a:spcBef>
              <a:buNone/>
              <a:tabLst>
                <a:tab algn="l" pos="0"/>
              </a:tabLst>
            </a:pPr>
            <a:r>
              <a:rPr b="1" lang="en-US" sz="1800" strike="noStrike" u="none">
                <a:solidFill>
                  <a:schemeClr val="accent5"/>
                </a:solidFill>
                <a:effectLst/>
                <a:uFillTx/>
                <a:latin typeface="Calibri"/>
                <a:ea typeface="Calibri"/>
              </a:rPr>
              <a:t>Click to edit Master text styles</a:t>
            </a:r>
            <a:endParaRPr b="0" lang="en-GB" sz="18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se Study">
    <p:bg>
      <p:bgPr>
        <a:solidFill>
          <a:schemeClr val="lt2"/>
        </a:solidFill>
      </p:bgPr>
    </p:bg>
    <p:spTree>
      <p:nvGrpSpPr>
        <p:cNvPr id="1" name=""/>
        <p:cNvGrpSpPr/>
        <p:nvPr/>
      </p:nvGrpSpPr>
      <p:grpSpPr>
        <a:xfrm>
          <a:off x="0" y="0"/>
          <a:ext cx="0" cy="0"/>
          <a:chOff x="0" y="0"/>
          <a:chExt cx="0" cy="0"/>
        </a:xfrm>
      </p:grpSpPr>
      <p:pic>
        <p:nvPicPr>
          <p:cNvPr id="52" name="Shape 6" descr=""/>
          <p:cNvPicPr/>
          <p:nvPr/>
        </p:nvPicPr>
        <p:blipFill>
          <a:blip r:embed="rId2"/>
          <a:stretch/>
        </p:blipFill>
        <p:spPr>
          <a:xfrm>
            <a:off x="0" y="0"/>
            <a:ext cx="9151920" cy="5143320"/>
          </a:xfrm>
          <a:prstGeom prst="rect">
            <a:avLst/>
          </a:prstGeom>
          <a:noFill/>
          <a:ln w="0">
            <a:noFill/>
          </a:ln>
        </p:spPr>
      </p:pic>
      <p:pic>
        <p:nvPicPr>
          <p:cNvPr id="53" name="Shape 7" descr=""/>
          <p:cNvPicPr/>
          <p:nvPr/>
        </p:nvPicPr>
        <p:blipFill>
          <a:blip r:embed="rId3"/>
          <a:stretch/>
        </p:blipFill>
        <p:spPr>
          <a:xfrm>
            <a:off x="7781040" y="4591800"/>
            <a:ext cx="996120" cy="423000"/>
          </a:xfrm>
          <a:prstGeom prst="rect">
            <a:avLst/>
          </a:prstGeom>
          <a:noFill/>
          <a:ln w="0">
            <a:noFill/>
          </a:ln>
        </p:spPr>
      </p:pic>
      <p:sp>
        <p:nvSpPr>
          <p:cNvPr id="54"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738F5A78-0237-433A-85F8-0E4F22A7625E}"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55"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a:t>
            </a:r>
            <a:r>
              <a:rPr b="0" lang="en-US" sz="700" strike="noStrike" u="none">
                <a:solidFill>
                  <a:srgbClr val="716e66"/>
                </a:solidFill>
                <a:effectLst/>
                <a:uFillTx/>
                <a:latin typeface="Calibri"/>
                <a:ea typeface="Calibri"/>
              </a:rPr>
              <a:t>7</a:t>
            </a:r>
            <a:r>
              <a:rPr b="0" lang="en" sz="700" strike="noStrike" u="none">
                <a:solidFill>
                  <a:srgbClr val="716e66"/>
                </a:solidFill>
                <a:effectLst/>
                <a:uFillTx/>
                <a:latin typeface="Calibri"/>
                <a:ea typeface="Calibri"/>
              </a:rPr>
              <a:t> All Rights Reserved</a:t>
            </a:r>
            <a:endParaRPr b="0" lang="en-GB" sz="700" strike="noStrike" u="none">
              <a:solidFill>
                <a:srgbClr val="000000"/>
              </a:solidFill>
              <a:effectLst/>
              <a:uFillTx/>
              <a:latin typeface="Arial"/>
            </a:endParaRPr>
          </a:p>
        </p:txBody>
      </p:sp>
      <p:sp>
        <p:nvSpPr>
          <p:cNvPr id="56"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Click to edit Master title style</a:t>
            </a:r>
            <a:endParaRPr b="0" lang="en-GB" sz="2300" strike="noStrike" u="none">
              <a:solidFill>
                <a:srgbClr val="000000"/>
              </a:solidFill>
              <a:effectLst/>
              <a:uFillTx/>
              <a:latin typeface="Arial"/>
            </a:endParaRPr>
          </a:p>
        </p:txBody>
      </p:sp>
      <p:sp>
        <p:nvSpPr>
          <p:cNvPr id="57" name="PlaceHolder 2"/>
          <p:cNvSpPr>
            <a:spLocks noGrp="1"/>
          </p:cNvSpPr>
          <p:nvPr>
            <p:ph type="body"/>
          </p:nvPr>
        </p:nvSpPr>
        <p:spPr>
          <a:xfrm>
            <a:off x="525960" y="1403640"/>
            <a:ext cx="8229240" cy="261360"/>
          </a:xfrm>
          <a:prstGeom prst="rect">
            <a:avLst/>
          </a:prstGeom>
          <a:noFill/>
          <a:ln w="0">
            <a:noFill/>
          </a:ln>
        </p:spPr>
        <p:txBody>
          <a:bodyPr lIns="57240" rIns="57240" tIns="57240" bIns="57240" anchor="b">
            <a:noAutofit/>
          </a:bodyPr>
          <a:p>
            <a:pPr indent="0">
              <a:lnSpc>
                <a:spcPct val="85000"/>
              </a:lnSpc>
              <a:spcBef>
                <a:spcPts val="400"/>
              </a:spcBef>
              <a:buNone/>
              <a:tabLst>
                <a:tab algn="l" pos="0"/>
              </a:tabLst>
            </a:pPr>
            <a:r>
              <a:rPr b="1" lang="en-US" sz="2000" strike="noStrike" u="none">
                <a:solidFill>
                  <a:schemeClr val="accent5"/>
                </a:solidFill>
                <a:effectLst/>
                <a:uFillTx/>
                <a:latin typeface="Calibri"/>
                <a:ea typeface="Calibri"/>
              </a:rPr>
              <a:t>Click to edit Master text styles</a:t>
            </a:r>
            <a:endParaRPr b="0" lang="en-GB" sz="2000" strike="noStrike" u="none">
              <a:solidFill>
                <a:srgbClr val="000000"/>
              </a:solidFill>
              <a:effectLst/>
              <a:uFillTx/>
              <a:latin typeface="Arial"/>
            </a:endParaRPr>
          </a:p>
        </p:txBody>
      </p:sp>
      <p:sp>
        <p:nvSpPr>
          <p:cNvPr id="58" name="PlaceHolder 3"/>
          <p:cNvSpPr>
            <a:spLocks noGrp="1"/>
          </p:cNvSpPr>
          <p:nvPr>
            <p:ph type="body"/>
          </p:nvPr>
        </p:nvSpPr>
        <p:spPr>
          <a:xfrm>
            <a:off x="525960" y="1980720"/>
            <a:ext cx="8229240" cy="2557800"/>
          </a:xfrm>
          <a:prstGeom prst="rect">
            <a:avLst/>
          </a:prstGeom>
          <a:noFill/>
          <a:ln w="0">
            <a:noFill/>
          </a:ln>
        </p:spPr>
        <p:txBody>
          <a:bodyPr lIns="57240" rIns="57240" tIns="57240" bIns="57240" anchor="t">
            <a:noAutofit/>
          </a:bodyPr>
          <a:p>
            <a:pPr marL="254160" indent="-165240">
              <a:lnSpc>
                <a:spcPct val="90000"/>
              </a:lnSpc>
              <a:spcBef>
                <a:spcPts val="1100"/>
              </a:spcBef>
              <a:buClr>
                <a:srgbClr val="3fae2a"/>
              </a:buClr>
              <a:buSzPct val="72000"/>
              <a:buFont typeface="Noto Sans Symbols"/>
              <a:buChar char="⬢"/>
            </a:pPr>
            <a:r>
              <a:rPr b="0" lang="en-US" sz="1800" strike="noStrike" u="none">
                <a:solidFill>
                  <a:schemeClr val="dk1"/>
                </a:solidFill>
                <a:effectLst/>
                <a:uFillTx/>
                <a:latin typeface="Calibri"/>
                <a:ea typeface="Calibri"/>
              </a:rPr>
              <a:t>Click to edit Master text styles</a:t>
            </a:r>
            <a:endParaRPr b="0" lang="en-GB" sz="1800" strike="noStrike" u="none">
              <a:solidFill>
                <a:srgbClr val="000000"/>
              </a:solidFill>
              <a:effectLst/>
              <a:uFillTx/>
              <a:latin typeface="Arial"/>
            </a:endParaRPr>
          </a:p>
        </p:txBody>
      </p:sp>
      <p:cxnSp>
        <p:nvCxnSpPr>
          <p:cNvPr id="59" name="Shape 85"/>
          <p:cNvCxnSpPr/>
          <p:nvPr/>
        </p:nvCxnSpPr>
        <p:spPr>
          <a:xfrm>
            <a:off x="529920" y="1813680"/>
            <a:ext cx="8219880" cy="360"/>
          </a:xfrm>
          <a:prstGeom prst="straightConnector1">
            <a:avLst/>
          </a:prstGeom>
          <a:ln w="57150">
            <a:solidFill>
              <a:srgbClr val="3fae2a"/>
            </a:solidFill>
            <a:round/>
          </a:ln>
        </p:spPr>
      </p:cxn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hank You">
    <p:bg>
      <p:bgPr>
        <a:solidFill>
          <a:schemeClr val="lt2"/>
        </a:solidFill>
      </p:bgPr>
    </p:bg>
    <p:spTree>
      <p:nvGrpSpPr>
        <p:cNvPr id="1" name=""/>
        <p:cNvGrpSpPr/>
        <p:nvPr/>
      </p:nvGrpSpPr>
      <p:grpSpPr>
        <a:xfrm>
          <a:off x="0" y="0"/>
          <a:ext cx="0" cy="0"/>
          <a:chOff x="0" y="0"/>
          <a:chExt cx="0" cy="0"/>
        </a:xfrm>
      </p:grpSpPr>
      <p:pic>
        <p:nvPicPr>
          <p:cNvPr id="60" name="Shape 6" descr=""/>
          <p:cNvPicPr/>
          <p:nvPr/>
        </p:nvPicPr>
        <p:blipFill>
          <a:blip r:embed="rId2"/>
          <a:stretch/>
        </p:blipFill>
        <p:spPr>
          <a:xfrm>
            <a:off x="0" y="0"/>
            <a:ext cx="9151920" cy="5143320"/>
          </a:xfrm>
          <a:prstGeom prst="rect">
            <a:avLst/>
          </a:prstGeom>
          <a:noFill/>
          <a:ln w="0">
            <a:noFill/>
          </a:ln>
        </p:spPr>
      </p:pic>
      <p:pic>
        <p:nvPicPr>
          <p:cNvPr id="61" name="Shape 7" descr=""/>
          <p:cNvPicPr/>
          <p:nvPr/>
        </p:nvPicPr>
        <p:blipFill>
          <a:blip r:embed="rId3"/>
          <a:stretch/>
        </p:blipFill>
        <p:spPr>
          <a:xfrm>
            <a:off x="7781040" y="4591800"/>
            <a:ext cx="996120" cy="423000"/>
          </a:xfrm>
          <a:prstGeom prst="rect">
            <a:avLst/>
          </a:prstGeom>
          <a:noFill/>
          <a:ln w="0">
            <a:noFill/>
          </a:ln>
        </p:spPr>
      </p:pic>
      <p:sp>
        <p:nvSpPr>
          <p:cNvPr id="62" name="Shape 10"/>
          <p:cNvSpPr/>
          <p:nvPr/>
        </p:nvSpPr>
        <p:spPr>
          <a:xfrm>
            <a:off x="525600" y="4857480"/>
            <a:ext cx="225360" cy="1573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9011AA0C-8641-4D26-9F10-945D586010D3}"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63" name="Shape 11"/>
          <p:cNvSpPr/>
          <p:nvPr/>
        </p:nvSpPr>
        <p:spPr>
          <a:xfrm>
            <a:off x="927000" y="4857480"/>
            <a:ext cx="2281680" cy="15732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a:t>
            </a:r>
            <a:r>
              <a:rPr b="0" lang="en-US" sz="700" strike="noStrike" u="none">
                <a:solidFill>
                  <a:srgbClr val="716e66"/>
                </a:solidFill>
                <a:effectLst/>
                <a:uFillTx/>
                <a:latin typeface="Calibri"/>
                <a:ea typeface="Calibri"/>
              </a:rPr>
              <a:t>7</a:t>
            </a:r>
            <a:r>
              <a:rPr b="0" lang="en" sz="700" strike="noStrike" u="none">
                <a:solidFill>
                  <a:srgbClr val="716e66"/>
                </a:solidFill>
                <a:effectLst/>
                <a:uFillTx/>
                <a:latin typeface="Calibri"/>
                <a:ea typeface="Calibri"/>
              </a:rPr>
              <a:t> All Rights Reserved</a:t>
            </a:r>
            <a:endParaRPr b="0" lang="en-GB" sz="700" strike="noStrike" u="none">
              <a:solidFill>
                <a:srgbClr val="000000"/>
              </a:solidFill>
              <a:effectLst/>
              <a:uFillTx/>
              <a:latin typeface="Arial"/>
            </a:endParaRPr>
          </a:p>
        </p:txBody>
      </p:sp>
      <p:pic>
        <p:nvPicPr>
          <p:cNvPr id="64" name="Shape 94" descr=""/>
          <p:cNvPicPr/>
          <p:nvPr/>
        </p:nvPicPr>
        <p:blipFill>
          <a:blip r:embed="rId4"/>
          <a:stretch/>
        </p:blipFill>
        <p:spPr>
          <a:xfrm>
            <a:off x="-10080" y="-7920"/>
            <a:ext cx="9162000" cy="5148720"/>
          </a:xfrm>
          <a:prstGeom prst="rect">
            <a:avLst/>
          </a:prstGeom>
          <a:noFill/>
          <a:ln w="0">
            <a:noFill/>
          </a:ln>
        </p:spPr>
      </p:pic>
      <p:sp>
        <p:nvSpPr>
          <p:cNvPr id="65" name="PlaceHolder 1"/>
          <p:cNvSpPr>
            <a:spLocks noGrp="1"/>
          </p:cNvSpPr>
          <p:nvPr>
            <p:ph type="title"/>
          </p:nvPr>
        </p:nvSpPr>
        <p:spPr>
          <a:xfrm>
            <a:off x="525960" y="1714680"/>
            <a:ext cx="8246520" cy="653760"/>
          </a:xfrm>
          <a:prstGeom prst="rect">
            <a:avLst/>
          </a:prstGeom>
          <a:noFill/>
          <a:ln w="0">
            <a:noFill/>
          </a:ln>
        </p:spPr>
        <p:txBody>
          <a:bodyPr lIns="57240" rIns="57240" tIns="57240" bIns="57240" anchor="b">
            <a:noAutofit/>
          </a:bodyPr>
          <a:p>
            <a:pPr indent="0">
              <a:lnSpc>
                <a:spcPct val="85000"/>
              </a:lnSpc>
              <a:buNone/>
              <a:tabLst>
                <a:tab algn="l" pos="0"/>
              </a:tabLst>
            </a:pPr>
            <a:r>
              <a:rPr b="1" lang="en-US" sz="5000" strike="noStrike" u="none">
                <a:solidFill>
                  <a:schemeClr val="dk2"/>
                </a:solidFill>
                <a:effectLst/>
                <a:uFillTx/>
                <a:latin typeface="Calibri"/>
                <a:ea typeface="Calibri"/>
              </a:rPr>
              <a:t>Click to edit Master title style</a:t>
            </a:r>
            <a:endParaRPr b="0" lang="en-GB" sz="5000" strike="noStrike" u="none">
              <a:solidFill>
                <a:srgbClr val="000000"/>
              </a:solidFill>
              <a:effectLst/>
              <a:uFillTx/>
              <a:latin typeface="Arial"/>
            </a:endParaRPr>
          </a:p>
        </p:txBody>
      </p:sp>
      <p:pic>
        <p:nvPicPr>
          <p:cNvPr id="66" name="Shape 96" descr=""/>
          <p:cNvPicPr/>
          <p:nvPr/>
        </p:nvPicPr>
        <p:blipFill>
          <a:blip r:embed="rId5"/>
          <a:stretch/>
        </p:blipFill>
        <p:spPr>
          <a:xfrm>
            <a:off x="7274160" y="4384440"/>
            <a:ext cx="1371240" cy="582480"/>
          </a:xfrm>
          <a:prstGeom prst="rect">
            <a:avLst/>
          </a:prstGeom>
          <a:noFill/>
          <a:ln w="0">
            <a:noFill/>
          </a:ln>
        </p:spPr>
      </p:pic>
      <p:sp>
        <p:nvSpPr>
          <p:cNvPr id="67" name="Shape 97"/>
          <p:cNvSpPr/>
          <p:nvPr/>
        </p:nvSpPr>
        <p:spPr>
          <a:xfrm>
            <a:off x="364320" y="4857480"/>
            <a:ext cx="249120" cy="182520"/>
          </a:xfrm>
          <a:prstGeom prst="rect">
            <a:avLst/>
          </a:prstGeom>
          <a:noFill/>
          <a:ln w="0">
            <a:noFill/>
          </a:ln>
        </p:spPr>
        <p:style>
          <a:lnRef idx="0"/>
          <a:fillRef idx="0"/>
          <a:effectRef idx="0"/>
          <a:fontRef idx="minor"/>
        </p:style>
        <p:txBody>
          <a:bodyPr lIns="0" rIns="0" tIns="0" bIns="0" anchor="t">
            <a:noAutofit/>
          </a:bodyPr>
          <a:p>
            <a:pPr>
              <a:lnSpc>
                <a:spcPct val="90000"/>
              </a:lnSpc>
              <a:tabLst>
                <a:tab algn="l" pos="0"/>
              </a:tabLst>
            </a:pPr>
            <a:fld id="{56ECC6A4-20EB-4CF4-AF58-9FD97B29819A}" type="slidenum">
              <a:rPr b="0" lang="en" sz="800" strike="noStrike" u="none">
                <a:solidFill>
                  <a:srgbClr val="716e66"/>
                </a:solidFill>
                <a:effectLst/>
                <a:uFillTx/>
                <a:latin typeface="Calibri"/>
                <a:ea typeface="Calibri"/>
              </a:rPr>
              <a:t>&lt;number&gt;</a:t>
            </a:fld>
            <a:endParaRPr b="0" lang="en-GB" sz="800" strike="noStrike" u="none">
              <a:solidFill>
                <a:srgbClr val="000000"/>
              </a:solidFill>
              <a:effectLst/>
              <a:uFillTx/>
              <a:latin typeface="Arial"/>
            </a:endParaRPr>
          </a:p>
        </p:txBody>
      </p:sp>
      <p:sp>
        <p:nvSpPr>
          <p:cNvPr id="68" name="Shape 98"/>
          <p:cNvSpPr/>
          <p:nvPr/>
        </p:nvSpPr>
        <p:spPr>
          <a:xfrm>
            <a:off x="811440" y="4880520"/>
            <a:ext cx="2082600" cy="8028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0" lang="en" sz="700" strike="noStrike" u="none">
                <a:solidFill>
                  <a:srgbClr val="716e66"/>
                </a:solidFill>
                <a:effectLst/>
                <a:uFillTx/>
                <a:latin typeface="Calibri"/>
                <a:ea typeface="Calibri"/>
              </a:rPr>
              <a:t>© Hortonworks Inc. 2011 – 201</a:t>
            </a:r>
            <a:r>
              <a:rPr b="0" lang="en-US" sz="700" strike="noStrike" u="none">
                <a:solidFill>
                  <a:srgbClr val="716e66"/>
                </a:solidFill>
                <a:effectLst/>
                <a:uFillTx/>
                <a:latin typeface="Calibri"/>
                <a:ea typeface="Calibri"/>
              </a:rPr>
              <a:t>7</a:t>
            </a:r>
            <a:r>
              <a:rPr b="0" lang="en" sz="700" strike="noStrike" u="none">
                <a:solidFill>
                  <a:srgbClr val="716e66"/>
                </a:solidFill>
                <a:effectLst/>
                <a:uFillTx/>
                <a:latin typeface="Calibri"/>
                <a:ea typeface="Calibri"/>
              </a:rPr>
              <a:t>. All Rights Reserved</a:t>
            </a:r>
            <a:endParaRPr b="0" lang="en-GB" sz="700" strike="noStrike" u="none">
              <a:solidFill>
                <a:srgbClr val="000000"/>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wmf"/><Relationship Id="rId11" Type="http://schemas.openxmlformats.org/officeDocument/2006/relationships/slideLayout" Target="../slideLayouts/slideLayout2.xml"/><Relationship Id="rId1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6.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23.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5.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525960" y="710640"/>
            <a:ext cx="6719040" cy="2079720"/>
          </a:xfrm>
          <a:prstGeom prst="rect">
            <a:avLst/>
          </a:prstGeom>
          <a:noFill/>
          <a:ln w="0">
            <a:noFill/>
          </a:ln>
        </p:spPr>
        <p:txBody>
          <a:bodyPr lIns="57240" rIns="57240" tIns="57240" bIns="57240" anchor="b">
            <a:noAutofit/>
          </a:bodyPr>
          <a:p>
            <a:pPr indent="0">
              <a:lnSpc>
                <a:spcPct val="85000"/>
              </a:lnSpc>
              <a:buNone/>
              <a:tabLst>
                <a:tab algn="l" pos="0"/>
              </a:tabLst>
            </a:pPr>
            <a:r>
              <a:rPr b="1" lang="en-US" sz="3800" strike="noStrike" u="none">
                <a:solidFill>
                  <a:schemeClr val="dk2"/>
                </a:solidFill>
                <a:effectLst/>
                <a:uFillTx/>
                <a:latin typeface="Calibri"/>
                <a:ea typeface="Calibri"/>
              </a:rPr>
              <a:t>What does rename() do?</a:t>
            </a:r>
            <a:endParaRPr b="0" lang="en-GB" sz="3800" strike="noStrike" u="none">
              <a:solidFill>
                <a:srgbClr val="000000"/>
              </a:solidFill>
              <a:effectLst/>
              <a:uFillTx/>
              <a:latin typeface="Arial"/>
            </a:endParaRPr>
          </a:p>
        </p:txBody>
      </p:sp>
      <p:sp>
        <p:nvSpPr>
          <p:cNvPr id="92" name="PlaceHolder 2"/>
          <p:cNvSpPr>
            <a:spLocks noGrp="1"/>
          </p:cNvSpPr>
          <p:nvPr>
            <p:ph type="subTitle"/>
          </p:nvPr>
        </p:nvSpPr>
        <p:spPr>
          <a:xfrm>
            <a:off x="525960" y="2906280"/>
            <a:ext cx="4777560" cy="1202760"/>
          </a:xfrm>
          <a:prstGeom prst="rect">
            <a:avLst/>
          </a:prstGeom>
          <a:noFill/>
          <a:ln w="0">
            <a:noFill/>
          </a:ln>
        </p:spPr>
        <p:txBody>
          <a:bodyPr lIns="57240" rIns="57240" tIns="57240" bIns="57240" anchor="t">
            <a:noAutofit/>
          </a:bodyPr>
          <a:p>
            <a:pPr indent="0">
              <a:lnSpc>
                <a:spcPct val="85000"/>
              </a:lnSpc>
              <a:spcAft>
                <a:spcPts val="99"/>
              </a:spcAft>
              <a:buNone/>
              <a:tabLst>
                <a:tab algn="l" pos="0"/>
              </a:tabLst>
            </a:pPr>
            <a:r>
              <a:rPr b="1" lang="en-US" sz="2300" strike="noStrike" u="none">
                <a:solidFill>
                  <a:schemeClr val="lt2"/>
                </a:solidFill>
                <a:effectLst/>
                <a:uFillTx/>
                <a:latin typeface="Calibri"/>
                <a:ea typeface="Calibri"/>
              </a:rPr>
              <a:t>Steve Loughran</a:t>
            </a:r>
            <a:endParaRPr b="0" lang="en-GB" sz="2300" strike="noStrike" u="none">
              <a:solidFill>
                <a:srgbClr val="000000"/>
              </a:solidFill>
              <a:effectLst/>
              <a:uFillTx/>
              <a:latin typeface="Arial"/>
            </a:endParaRPr>
          </a:p>
          <a:p>
            <a:pPr indent="0">
              <a:lnSpc>
                <a:spcPct val="85000"/>
              </a:lnSpc>
              <a:spcAft>
                <a:spcPts val="99"/>
              </a:spcAft>
              <a:buNone/>
              <a:tabLst>
                <a:tab algn="l" pos="0"/>
              </a:tabLst>
            </a:pPr>
            <a:endParaRPr b="0" lang="en-GB" sz="2300" strike="noStrike" u="none">
              <a:solidFill>
                <a:srgbClr val="000000"/>
              </a:solidFill>
              <a:effectLst/>
              <a:uFillTx/>
              <a:latin typeface="Arial"/>
            </a:endParaRPr>
          </a:p>
        </p:txBody>
      </p:sp>
      <p:sp>
        <p:nvSpPr>
          <p:cNvPr id="93" name="PlaceHolder 3"/>
          <p:cNvSpPr>
            <a:spLocks noGrp="1"/>
          </p:cNvSpPr>
          <p:nvPr>
            <p:ph/>
          </p:nvPr>
        </p:nvSpPr>
        <p:spPr>
          <a:xfrm>
            <a:off x="525960" y="4025160"/>
            <a:ext cx="4777560" cy="294120"/>
          </a:xfrm>
          <a:prstGeom prst="rect">
            <a:avLst/>
          </a:prstGeom>
          <a:noFill/>
          <a:ln w="0">
            <a:noFill/>
          </a:ln>
        </p:spPr>
        <p:txBody>
          <a:bodyPr lIns="57240" rIns="57240" tIns="57240" bIns="57240" anchor="t">
            <a:noAutofit/>
          </a:bodyPr>
          <a:p>
            <a:pPr indent="0">
              <a:lnSpc>
                <a:spcPct val="85000"/>
              </a:lnSpc>
              <a:buNone/>
              <a:tabLst>
                <a:tab algn="l" pos="0"/>
              </a:tabLst>
            </a:pPr>
            <a:r>
              <a:rPr b="0" lang="en-US" sz="2300" strike="noStrike" u="none">
                <a:solidFill>
                  <a:schemeClr val="dk2"/>
                </a:solidFill>
                <a:effectLst/>
                <a:uFillTx/>
                <a:latin typeface="Calibri"/>
                <a:ea typeface="Calibri"/>
              </a:rPr>
              <a:t>June 2017</a:t>
            </a:r>
            <a:endParaRPr b="0" lang="en-GB" sz="2300" strike="noStrike" u="none">
              <a:solidFill>
                <a:srgbClr val="000000"/>
              </a:solidFill>
              <a:effectLst/>
              <a:uFillTx/>
              <a:latin typeface="Arial"/>
            </a:endParaRPr>
          </a:p>
          <a:p>
            <a:pPr indent="0">
              <a:lnSpc>
                <a:spcPct val="85000"/>
              </a:lnSpc>
              <a:buNone/>
              <a:tabLst>
                <a:tab algn="l" pos="0"/>
              </a:tabLst>
            </a:pPr>
            <a:endParaRPr b="0" lang="en-GB" sz="2300" strike="noStrike" u="none">
              <a:solidFill>
                <a:srgbClr val="000000"/>
              </a:solidFill>
              <a:effectLst/>
              <a:uFillTx/>
              <a:latin typeface="Arial"/>
            </a:endParaRPr>
          </a:p>
        </p:txBody>
      </p:sp>
    </p:spTree>
  </p:cSld>
  <mc:AlternateContent>
    <mc:Choice Requires="p14">
      <p:transition spd="slow" advTm="33000" p14:dur="2000"/>
    </mc:Choice>
    <mc:Fallback>
      <p:transition spd="slow" advTm="33000"/>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 name="Picture 2" descr=""/>
          <p:cNvPicPr/>
          <p:nvPr/>
        </p:nvPicPr>
        <p:blipFill>
          <a:blip r:embed="rId1"/>
          <a:stretch/>
        </p:blipFill>
        <p:spPr>
          <a:xfrm>
            <a:off x="947880" y="163440"/>
            <a:ext cx="7453080" cy="4474080"/>
          </a:xfrm>
          <a:prstGeom prst="rect">
            <a:avLst/>
          </a:prstGeom>
          <a:noFill/>
          <a:ln w="0">
            <a:noFill/>
          </a:ln>
        </p:spPr>
      </p:pic>
      <p:sp>
        <p:nvSpPr>
          <p:cNvPr id="119" name="Rectangle 3"/>
          <p:cNvSpPr/>
          <p:nvPr/>
        </p:nvSpPr>
        <p:spPr>
          <a:xfrm>
            <a:off x="951480" y="4081320"/>
            <a:ext cx="3709440" cy="497880"/>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pic>
        <p:nvPicPr>
          <p:cNvPr id="120" name="Picture 1" descr=""/>
          <p:cNvPicPr/>
          <p:nvPr/>
        </p:nvPicPr>
        <p:blipFill>
          <a:blip r:embed="rId1"/>
          <a:stretch/>
        </p:blipFill>
        <p:spPr>
          <a:xfrm>
            <a:off x="1575720" y="366480"/>
            <a:ext cx="5998680" cy="4471200"/>
          </a:xfrm>
          <a:prstGeom prst="rect">
            <a:avLst/>
          </a:prstGeom>
          <a:noFill/>
          <a:ln w="0">
            <a:noFill/>
          </a:ln>
        </p:spPr>
      </p:pic>
      <p:sp>
        <p:nvSpPr>
          <p:cNvPr id="121" name="Rectangle 2"/>
          <p:cNvSpPr/>
          <p:nvPr/>
        </p:nvSpPr>
        <p:spPr>
          <a:xfrm>
            <a:off x="3568320" y="3241440"/>
            <a:ext cx="3865320" cy="765360"/>
          </a:xfrm>
          <a:prstGeom prst="rect">
            <a:avLst/>
          </a:prstGeom>
          <a:solidFill>
            <a:srgbClr val="ffff00">
              <a:alpha val="24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 name="Picture 1" descr=""/>
          <p:cNvPicPr/>
          <p:nvPr/>
        </p:nvPicPr>
        <p:blipFill>
          <a:blip r:embed="rId1"/>
          <a:stretch/>
        </p:blipFill>
        <p:spPr>
          <a:xfrm>
            <a:off x="1495440" y="239400"/>
            <a:ext cx="5432760" cy="442872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525960" y="1306800"/>
            <a:ext cx="4777560" cy="1485720"/>
          </a:xfrm>
          <a:prstGeom prst="rect">
            <a:avLst/>
          </a:prstGeom>
          <a:noFill/>
          <a:ln w="0">
            <a:noFill/>
          </a:ln>
        </p:spPr>
        <p:txBody>
          <a:bodyPr lIns="57240" rIns="57240" tIns="57240" bIns="57240" anchor="b">
            <a:noAutofit/>
          </a:bodyPr>
          <a:p>
            <a:pPr indent="0">
              <a:lnSpc>
                <a:spcPct val="85000"/>
              </a:lnSpc>
              <a:buNone/>
              <a:tabLst>
                <a:tab algn="l" pos="0"/>
              </a:tabLst>
            </a:pPr>
            <a:r>
              <a:rPr b="1" lang="en-US" sz="2850" strike="noStrike" u="none">
                <a:solidFill>
                  <a:schemeClr val="dk2"/>
                </a:solidFill>
                <a:effectLst/>
                <a:uFillTx/>
                <a:latin typeface="Calibri"/>
                <a:ea typeface="Calibri"/>
              </a:rPr>
              <a:t>File-System</a:t>
            </a:r>
            <a:endParaRPr b="0" lang="en-GB" sz="2850" strike="noStrike" u="none">
              <a:solidFill>
                <a:srgbClr val="000000"/>
              </a:solidFill>
              <a:effectLst/>
              <a:uFillTx/>
              <a:latin typeface="Arial"/>
            </a:endParaRPr>
          </a:p>
        </p:txBody>
      </p:sp>
      <p:sp>
        <p:nvSpPr>
          <p:cNvPr id="124" name="PlaceHolder 2"/>
          <p:cNvSpPr>
            <a:spLocks noGrp="1"/>
          </p:cNvSpPr>
          <p:nvPr>
            <p:ph type="subTitle"/>
          </p:nvPr>
        </p:nvSpPr>
        <p:spPr>
          <a:xfrm>
            <a:off x="525960" y="2908800"/>
            <a:ext cx="4777560" cy="294120"/>
          </a:xfrm>
          <a:prstGeom prst="rect">
            <a:avLst/>
          </a:prstGeom>
          <a:noFill/>
          <a:ln w="0">
            <a:noFill/>
          </a:ln>
        </p:spPr>
        <p:txBody>
          <a:bodyPr lIns="57240" rIns="57240" tIns="57240" bIns="57240" anchor="t">
            <a:noAutofit/>
          </a:bodyPr>
          <a:p>
            <a:pPr indent="0">
              <a:lnSpc>
                <a:spcPct val="85000"/>
              </a:lnSpc>
              <a:spcBef>
                <a:spcPts val="74"/>
              </a:spcBef>
              <a:spcAft>
                <a:spcPts val="74"/>
              </a:spcAft>
              <a:buNone/>
              <a:tabLst>
                <a:tab algn="l" pos="0"/>
              </a:tabLst>
            </a:pPr>
            <a:r>
              <a:rPr b="1" lang="en-US" sz="1729" strike="noStrike" u="none">
                <a:solidFill>
                  <a:schemeClr val="lt2"/>
                </a:solidFill>
                <a:effectLst/>
                <a:uFillTx/>
                <a:latin typeface="Calibri"/>
                <a:ea typeface="Calibri"/>
              </a:rPr>
              <a:t>Directories and files</a:t>
            </a:r>
            <a:endParaRPr b="0" lang="en-GB" sz="1729" strike="noStrike" u="none">
              <a:solidFill>
                <a:srgbClr val="000000"/>
              </a:solidFill>
              <a:effectLst/>
              <a:uFillTx/>
              <a:latin typeface="Arial"/>
            </a:endParaRPr>
          </a:p>
        </p:txBody>
      </p:sp>
      <p:sp>
        <p:nvSpPr>
          <p:cNvPr id="125" name="PlaceHolder 3"/>
          <p:cNvSpPr>
            <a:spLocks noGrp="1"/>
          </p:cNvSpPr>
          <p:nvPr>
            <p:ph/>
          </p:nvPr>
        </p:nvSpPr>
        <p:spPr>
          <a:xfrm>
            <a:off x="525960" y="3280320"/>
            <a:ext cx="4777560" cy="294120"/>
          </a:xfrm>
          <a:prstGeom prst="rect">
            <a:avLst/>
          </a:prstGeom>
          <a:noFill/>
          <a:ln w="0">
            <a:noFill/>
          </a:ln>
        </p:spPr>
        <p:txBody>
          <a:bodyPr lIns="57240" rIns="57240" tIns="57240" bIns="57240" anchor="t">
            <a:noAutofit/>
          </a:bodyPr>
          <a:p>
            <a:pPr indent="0">
              <a:lnSpc>
                <a:spcPct val="85000"/>
              </a:lnSpc>
              <a:spcBef>
                <a:spcPts val="601"/>
              </a:spcBef>
              <a:buNone/>
              <a:tabLst>
                <a:tab algn="l" pos="0"/>
              </a:tabLst>
            </a:pPr>
            <a:r>
              <a:rPr b="0" lang="en-US" sz="1729" strike="noStrike" u="none">
                <a:solidFill>
                  <a:schemeClr val="dk2"/>
                </a:solidFill>
                <a:effectLst/>
                <a:uFillTx/>
                <a:latin typeface="Calibri"/>
                <a:ea typeface="Calibri"/>
              </a:rPr>
              <a:t>Posix with stream metaphor</a:t>
            </a:r>
            <a:endParaRPr b="0" lang="en-GB" sz="1729"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 name="Picture 17" descr=""/>
          <p:cNvPicPr/>
          <p:nvPr/>
        </p:nvPicPr>
        <p:blipFill>
          <a:blip r:embed="rId1"/>
          <a:stretch/>
        </p:blipFill>
        <p:spPr>
          <a:xfrm>
            <a:off x="6490800" y="1236240"/>
            <a:ext cx="2210040" cy="564120"/>
          </a:xfrm>
          <a:prstGeom prst="rect">
            <a:avLst/>
          </a:prstGeom>
          <a:noFill/>
          <a:ln w="0">
            <a:noFill/>
          </a:ln>
        </p:spPr>
      </p:pic>
      <p:pic>
        <p:nvPicPr>
          <p:cNvPr id="127" name="Picture 21" descr=""/>
          <p:cNvPicPr/>
          <p:nvPr/>
        </p:nvPicPr>
        <p:blipFill>
          <a:blip r:embed="rId2"/>
          <a:stretch/>
        </p:blipFill>
        <p:spPr>
          <a:xfrm>
            <a:off x="5138280" y="987480"/>
            <a:ext cx="1061640" cy="1061640"/>
          </a:xfrm>
          <a:prstGeom prst="rect">
            <a:avLst/>
          </a:prstGeom>
          <a:noFill/>
          <a:ln w="0">
            <a:noFill/>
          </a:ln>
        </p:spPr>
      </p:pic>
      <p:sp>
        <p:nvSpPr>
          <p:cNvPr id="128" name="Rectangle 24"/>
          <p:cNvSpPr/>
          <p:nvPr/>
        </p:nvSpPr>
        <p:spPr>
          <a:xfrm>
            <a:off x="1856880" y="2255040"/>
            <a:ext cx="5451840" cy="46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400" strike="noStrike" u="none">
                <a:solidFill>
                  <a:srgbClr val="000000"/>
                </a:solidFill>
                <a:effectLst/>
                <a:uFillTx/>
                <a:latin typeface="Consolas"/>
                <a:ea typeface="Consolas"/>
              </a:rPr>
              <a:t>org.apache.hadoop.fs.FileSystem</a:t>
            </a:r>
            <a:endParaRPr b="0" lang="en-GB" sz="2400" strike="noStrike" u="none">
              <a:solidFill>
                <a:srgbClr val="000000"/>
              </a:solidFill>
              <a:effectLst/>
              <a:uFillTx/>
              <a:latin typeface="Arial"/>
            </a:endParaRPr>
          </a:p>
        </p:txBody>
      </p:sp>
      <p:pic>
        <p:nvPicPr>
          <p:cNvPr id="129" name="Picture 28" descr=""/>
          <p:cNvPicPr/>
          <p:nvPr/>
        </p:nvPicPr>
        <p:blipFill>
          <a:blip r:embed="rId3"/>
          <a:stretch/>
        </p:blipFill>
        <p:spPr>
          <a:xfrm>
            <a:off x="105480" y="1019160"/>
            <a:ext cx="2794680" cy="998280"/>
          </a:xfrm>
          <a:prstGeom prst="rect">
            <a:avLst/>
          </a:prstGeom>
          <a:noFill/>
          <a:ln w="0">
            <a:noFill/>
          </a:ln>
        </p:spPr>
      </p:pic>
      <p:pic>
        <p:nvPicPr>
          <p:cNvPr id="130" name="Picture 22" descr=""/>
          <p:cNvPicPr/>
          <p:nvPr/>
        </p:nvPicPr>
        <p:blipFill>
          <a:blip r:embed="rId4"/>
          <a:stretch/>
        </p:blipFill>
        <p:spPr>
          <a:xfrm>
            <a:off x="3062880" y="1031400"/>
            <a:ext cx="1831680" cy="974160"/>
          </a:xfrm>
          <a:prstGeom prst="rect">
            <a:avLst/>
          </a:prstGeom>
          <a:noFill/>
          <a:ln w="0">
            <a:noFill/>
          </a:ln>
        </p:spPr>
      </p:pic>
      <p:grpSp>
        <p:nvGrpSpPr>
          <p:cNvPr id="131" name="Group 41"/>
          <p:cNvGrpSpPr/>
          <p:nvPr/>
        </p:nvGrpSpPr>
        <p:grpSpPr>
          <a:xfrm>
            <a:off x="1115640" y="3317400"/>
            <a:ext cx="1107000" cy="1301760"/>
            <a:chOff x="1115640" y="3317400"/>
            <a:chExt cx="1107000" cy="1301760"/>
          </a:xfrm>
        </p:grpSpPr>
        <p:pic>
          <p:nvPicPr>
            <p:cNvPr id="132" name="Picture 26" descr=""/>
            <p:cNvPicPr/>
            <p:nvPr/>
          </p:nvPicPr>
          <p:blipFill>
            <a:blip r:embed="rId5"/>
            <a:stretch/>
          </p:blipFill>
          <p:spPr>
            <a:xfrm>
              <a:off x="1115640" y="3317400"/>
              <a:ext cx="1107000" cy="791280"/>
            </a:xfrm>
            <a:prstGeom prst="rect">
              <a:avLst/>
            </a:prstGeom>
            <a:noFill/>
            <a:ln w="0">
              <a:noFill/>
            </a:ln>
          </p:spPr>
        </p:pic>
        <p:sp>
          <p:nvSpPr>
            <p:cNvPr id="133" name="Rectangle 30"/>
            <p:cNvSpPr/>
            <p:nvPr/>
          </p:nvSpPr>
          <p:spPr>
            <a:xfrm>
              <a:off x="1294920" y="4219560"/>
              <a:ext cx="74844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rgbClr val="000000"/>
                  </a:solidFill>
                  <a:effectLst/>
                  <a:uFillTx/>
                  <a:latin typeface="Consolas"/>
                  <a:ea typeface="Consolas"/>
                </a:rPr>
                <a:t>hdfs</a:t>
              </a:r>
              <a:endParaRPr b="0" lang="en-GB" sz="2000" strike="noStrike" u="none">
                <a:solidFill>
                  <a:srgbClr val="000000"/>
                </a:solidFill>
                <a:effectLst/>
                <a:uFillTx/>
                <a:latin typeface="Arial"/>
              </a:endParaRPr>
            </a:p>
          </p:txBody>
        </p:sp>
      </p:grpSp>
      <p:grpSp>
        <p:nvGrpSpPr>
          <p:cNvPr id="134" name="Group 40"/>
          <p:cNvGrpSpPr/>
          <p:nvPr/>
        </p:nvGrpSpPr>
        <p:grpSpPr>
          <a:xfrm>
            <a:off x="3699720" y="3350160"/>
            <a:ext cx="617400" cy="1276920"/>
            <a:chOff x="3699720" y="3350160"/>
            <a:chExt cx="617400" cy="1276920"/>
          </a:xfrm>
        </p:grpSpPr>
        <p:pic>
          <p:nvPicPr>
            <p:cNvPr id="135" name="Picture 7" descr=""/>
            <p:cNvPicPr/>
            <p:nvPr/>
          </p:nvPicPr>
          <p:blipFill>
            <a:blip r:embed="rId6"/>
            <a:stretch/>
          </p:blipFill>
          <p:spPr>
            <a:xfrm>
              <a:off x="3699720" y="3350160"/>
              <a:ext cx="617400" cy="740880"/>
            </a:xfrm>
            <a:prstGeom prst="rect">
              <a:avLst/>
            </a:prstGeom>
            <a:noFill/>
            <a:ln w="0">
              <a:noFill/>
            </a:ln>
          </p:spPr>
        </p:pic>
        <p:sp>
          <p:nvSpPr>
            <p:cNvPr id="136" name="Rectangle 33"/>
            <p:cNvSpPr/>
            <p:nvPr/>
          </p:nvSpPr>
          <p:spPr>
            <a:xfrm>
              <a:off x="3704400" y="4227480"/>
              <a:ext cx="60732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rgbClr val="000000"/>
                  </a:solidFill>
                  <a:effectLst/>
                  <a:uFillTx/>
                  <a:latin typeface="Consolas"/>
                  <a:ea typeface="Consolas"/>
                </a:rPr>
                <a:t>s3a</a:t>
              </a:r>
              <a:endParaRPr b="0" lang="en-GB" sz="2000" strike="noStrike" u="none">
                <a:solidFill>
                  <a:srgbClr val="000000"/>
                </a:solidFill>
                <a:effectLst/>
                <a:uFillTx/>
                <a:latin typeface="Arial"/>
              </a:endParaRPr>
            </a:p>
          </p:txBody>
        </p:sp>
      </p:grpSp>
      <p:grpSp>
        <p:nvGrpSpPr>
          <p:cNvPr id="137" name="Group 39"/>
          <p:cNvGrpSpPr/>
          <p:nvPr/>
        </p:nvGrpSpPr>
        <p:grpSpPr>
          <a:xfrm>
            <a:off x="2571120" y="3350160"/>
            <a:ext cx="779760" cy="1296360"/>
            <a:chOff x="2571120" y="3350160"/>
            <a:chExt cx="779760" cy="1296360"/>
          </a:xfrm>
        </p:grpSpPr>
        <p:pic>
          <p:nvPicPr>
            <p:cNvPr id="138" name="Picture 11" descr=""/>
            <p:cNvPicPr/>
            <p:nvPr/>
          </p:nvPicPr>
          <p:blipFill>
            <a:blip r:embed="rId7"/>
            <a:stretch/>
          </p:blipFill>
          <p:spPr>
            <a:xfrm>
              <a:off x="2571120" y="3350160"/>
              <a:ext cx="779760" cy="779760"/>
            </a:xfrm>
            <a:prstGeom prst="rect">
              <a:avLst/>
            </a:prstGeom>
            <a:noFill/>
            <a:ln w="0">
              <a:noFill/>
            </a:ln>
          </p:spPr>
        </p:pic>
        <p:sp>
          <p:nvSpPr>
            <p:cNvPr id="139" name="Rectangle 34"/>
            <p:cNvSpPr/>
            <p:nvPr/>
          </p:nvSpPr>
          <p:spPr>
            <a:xfrm>
              <a:off x="2586960" y="4246920"/>
              <a:ext cx="74844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rgbClr val="000000"/>
                  </a:solidFill>
                  <a:effectLst/>
                  <a:uFillTx/>
                  <a:latin typeface="Consolas"/>
                  <a:ea typeface="Consolas"/>
                </a:rPr>
                <a:t>wasb</a:t>
              </a:r>
              <a:endParaRPr b="0" lang="en-GB" sz="2000" strike="noStrike" u="none">
                <a:solidFill>
                  <a:srgbClr val="000000"/>
                </a:solidFill>
                <a:effectLst/>
                <a:uFillTx/>
                <a:latin typeface="Arial"/>
              </a:endParaRPr>
            </a:p>
          </p:txBody>
        </p:sp>
      </p:grpSp>
      <p:grpSp>
        <p:nvGrpSpPr>
          <p:cNvPr id="140" name="Group 38"/>
          <p:cNvGrpSpPr/>
          <p:nvPr/>
        </p:nvGrpSpPr>
        <p:grpSpPr>
          <a:xfrm>
            <a:off x="5963040" y="3298680"/>
            <a:ext cx="826920" cy="1319760"/>
            <a:chOff x="5963040" y="3298680"/>
            <a:chExt cx="826920" cy="1319760"/>
          </a:xfrm>
        </p:grpSpPr>
        <p:pic>
          <p:nvPicPr>
            <p:cNvPr id="141" name="Picture 13" descr=""/>
            <p:cNvPicPr/>
            <p:nvPr/>
          </p:nvPicPr>
          <p:blipFill>
            <a:blip r:embed="rId8"/>
            <a:stretch/>
          </p:blipFill>
          <p:spPr>
            <a:xfrm>
              <a:off x="5963040" y="3298680"/>
              <a:ext cx="826920" cy="826920"/>
            </a:xfrm>
            <a:prstGeom prst="rect">
              <a:avLst/>
            </a:prstGeom>
            <a:noFill/>
            <a:ln w="0">
              <a:noFill/>
            </a:ln>
          </p:spPr>
        </p:pic>
        <p:sp>
          <p:nvSpPr>
            <p:cNvPr id="142" name="Rectangle 35"/>
            <p:cNvSpPr/>
            <p:nvPr/>
          </p:nvSpPr>
          <p:spPr>
            <a:xfrm>
              <a:off x="6072840" y="4218840"/>
              <a:ext cx="60732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rgbClr val="000000"/>
                  </a:solidFill>
                  <a:effectLst/>
                  <a:uFillTx/>
                  <a:latin typeface="Consolas"/>
                  <a:ea typeface="Consolas"/>
                </a:rPr>
                <a:t>adl</a:t>
              </a:r>
              <a:endParaRPr b="0" lang="en-GB" sz="2000" strike="noStrike" u="none">
                <a:solidFill>
                  <a:srgbClr val="000000"/>
                </a:solidFill>
                <a:effectLst/>
                <a:uFillTx/>
                <a:latin typeface="Arial"/>
              </a:endParaRPr>
            </a:p>
          </p:txBody>
        </p:sp>
      </p:grpSp>
      <p:grpSp>
        <p:nvGrpSpPr>
          <p:cNvPr id="143" name="Group 32"/>
          <p:cNvGrpSpPr/>
          <p:nvPr/>
        </p:nvGrpSpPr>
        <p:grpSpPr>
          <a:xfrm>
            <a:off x="4665600" y="3327480"/>
            <a:ext cx="948960" cy="1291680"/>
            <a:chOff x="4665600" y="3327480"/>
            <a:chExt cx="948960" cy="1291680"/>
          </a:xfrm>
        </p:grpSpPr>
        <p:pic>
          <p:nvPicPr>
            <p:cNvPr id="144" name="Picture 23" descr=""/>
            <p:cNvPicPr/>
            <p:nvPr/>
          </p:nvPicPr>
          <p:blipFill>
            <a:blip r:embed="rId9"/>
            <a:stretch/>
          </p:blipFill>
          <p:spPr>
            <a:xfrm>
              <a:off x="4665600" y="3327480"/>
              <a:ext cx="948960" cy="766080"/>
            </a:xfrm>
            <a:prstGeom prst="rect">
              <a:avLst/>
            </a:prstGeom>
            <a:noFill/>
            <a:ln w="0">
              <a:noFill/>
            </a:ln>
          </p:spPr>
        </p:pic>
        <p:sp>
          <p:nvSpPr>
            <p:cNvPr id="145" name="Rectangle 36"/>
            <p:cNvSpPr/>
            <p:nvPr/>
          </p:nvSpPr>
          <p:spPr>
            <a:xfrm>
              <a:off x="4695120" y="4219560"/>
              <a:ext cx="88956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rgbClr val="000000"/>
                  </a:solidFill>
                  <a:effectLst/>
                  <a:uFillTx/>
                  <a:latin typeface="Consolas"/>
                  <a:ea typeface="Consolas"/>
                </a:rPr>
                <a:t>swift</a:t>
              </a:r>
              <a:endParaRPr b="0" lang="en-GB" sz="2000" strike="noStrike" u="none">
                <a:solidFill>
                  <a:srgbClr val="000000"/>
                </a:solidFill>
                <a:effectLst/>
                <a:uFillTx/>
                <a:latin typeface="Arial"/>
              </a:endParaRPr>
            </a:p>
          </p:txBody>
        </p:sp>
      </p:grpSp>
      <p:grpSp>
        <p:nvGrpSpPr>
          <p:cNvPr id="146" name="Group 31"/>
          <p:cNvGrpSpPr/>
          <p:nvPr/>
        </p:nvGrpSpPr>
        <p:grpSpPr>
          <a:xfrm>
            <a:off x="7138440" y="3351600"/>
            <a:ext cx="807120" cy="1267560"/>
            <a:chOff x="7138440" y="3351600"/>
            <a:chExt cx="807120" cy="1267560"/>
          </a:xfrm>
        </p:grpSpPr>
        <p:pic>
          <p:nvPicPr>
            <p:cNvPr id="147" name="Picture 9" descr=""/>
            <p:cNvPicPr/>
            <p:nvPr/>
          </p:nvPicPr>
          <p:blipFill>
            <a:blip r:embed="rId10"/>
            <a:stretch/>
          </p:blipFill>
          <p:spPr>
            <a:xfrm flipH="1" rot="10800000">
              <a:off x="7138440" y="3351600"/>
              <a:ext cx="807120" cy="723240"/>
            </a:xfrm>
            <a:prstGeom prst="rect">
              <a:avLst/>
            </a:prstGeom>
            <a:noFill/>
            <a:ln w="0">
              <a:noFill/>
            </a:ln>
          </p:spPr>
        </p:pic>
        <p:sp>
          <p:nvSpPr>
            <p:cNvPr id="148" name="Rectangle 37"/>
            <p:cNvSpPr/>
            <p:nvPr/>
          </p:nvSpPr>
          <p:spPr>
            <a:xfrm>
              <a:off x="7308720" y="4219560"/>
              <a:ext cx="60732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rgbClr val="000000"/>
                  </a:solidFill>
                  <a:effectLst/>
                  <a:uFillTx/>
                  <a:latin typeface="Consolas"/>
                  <a:ea typeface="Consolas"/>
                </a:rPr>
                <a:t>gcs</a:t>
              </a:r>
              <a:endParaRPr b="0" lang="en-GB" sz="2000" strike="noStrike" u="none">
                <a:solidFill>
                  <a:srgbClr val="000000"/>
                </a:solidFill>
                <a:effectLst/>
                <a:uFillTx/>
                <a:latin typeface="Arial"/>
              </a:endParaRPr>
            </a:p>
          </p:txBody>
        </p:sp>
      </p:grpSp>
      <p:sp>
        <p:nvSpPr>
          <p:cNvPr id="149" name="PlaceHolder 1"/>
          <p:cNvSpPr>
            <a:spLocks noGrp="1"/>
          </p:cNvSpPr>
          <p:nvPr>
            <p:ph type="title"/>
          </p:nvPr>
        </p:nvSpPr>
        <p:spPr>
          <a:xfrm>
            <a:off x="525960" y="425880"/>
            <a:ext cx="833400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Posix: hierarchical (distributed?) filesystems</a:t>
            </a:r>
            <a:endParaRPr b="0" lang="en-GB" sz="2300" strike="noStrike" u="none">
              <a:solidFill>
                <a:srgbClr val="000000"/>
              </a:solidFill>
              <a:effectLst/>
              <a:uFillTx/>
              <a:latin typeface="Arial"/>
            </a:endParaRPr>
          </a:p>
        </p:txBody>
      </p:sp>
    </p:spTree>
  </p:cSld>
  <mc:AlternateContent>
    <mc:Choice Requires="p14">
      <p:transition spd="slow" advTm="40000" p14:dur="2000"/>
    </mc:Choice>
    <mc:Fallback>
      <p:transition spd="slow" advTm="40000"/>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solidFill>
          <a:schemeClr val="lt1"/>
        </a:solidFill>
      </p:bgPr>
    </p:bg>
    <p:spTree>
      <p:nvGrpSpPr>
        <p:cNvPr id="1" name=""/>
        <p:cNvGrpSpPr/>
        <p:nvPr/>
      </p:nvGrpSpPr>
      <p:grpSpPr>
        <a:xfrm>
          <a:off x="0" y="0"/>
          <a:ext cx="0" cy="0"/>
          <a:chOff x="0" y="0"/>
          <a:chExt cx="0" cy="0"/>
        </a:xfrm>
      </p:grpSpPr>
      <p:sp>
        <p:nvSpPr>
          <p:cNvPr id="150" name="Text Placeholder 2"/>
          <p:cNvSpPr/>
          <p:nvPr/>
        </p:nvSpPr>
        <p:spPr>
          <a:xfrm>
            <a:off x="459000" y="470880"/>
            <a:ext cx="8312760" cy="404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400" strike="noStrike" u="none">
              <a:solidFill>
                <a:srgbClr val="000000"/>
              </a:solidFill>
              <a:effectLst/>
              <a:uFillTx/>
              <a:latin typeface="Arial"/>
              <a:ea typeface="Arial"/>
            </a:endParaRPr>
          </a:p>
        </p:txBody>
      </p:sp>
      <p:sp>
        <p:nvSpPr>
          <p:cNvPr id="151" name="Rectangle 1"/>
          <p:cNvSpPr/>
          <p:nvPr/>
        </p:nvSpPr>
        <p:spPr>
          <a:xfrm>
            <a:off x="884520" y="639360"/>
            <a:ext cx="8085960" cy="3692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trike="noStrike" u="none">
                <a:solidFill>
                  <a:srgbClr val="fd8b09"/>
                </a:solidFill>
                <a:effectLst/>
                <a:uFillTx/>
                <a:latin typeface="Consolas"/>
                <a:ea typeface="Arial"/>
              </a:rPr>
              <a:t>val </a:t>
            </a:r>
            <a:r>
              <a:rPr b="0" lang="en-US" sz="1800" strike="noStrike" u="none">
                <a:solidFill>
                  <a:srgbClr val="4bb7ff"/>
                </a:solidFill>
                <a:effectLst/>
                <a:uFillTx/>
                <a:latin typeface="Consolas"/>
                <a:ea typeface="Arial"/>
              </a:rPr>
              <a:t>work </a:t>
            </a:r>
            <a:r>
              <a:rPr b="0" lang="en-US" sz="1800" strike="noStrike" u="none">
                <a:solidFill>
                  <a:srgbClr val="c6fffb"/>
                </a:solidFill>
                <a:effectLst/>
                <a:uFillTx/>
                <a:latin typeface="Consolas"/>
                <a:ea typeface="Arial"/>
              </a:rPr>
              <a:t>= </a:t>
            </a:r>
            <a:r>
              <a:rPr b="0" lang="en-US" sz="1800" strike="noStrike" u="none">
                <a:solidFill>
                  <a:srgbClr val="fd8b09"/>
                </a:solidFill>
                <a:effectLst/>
                <a:uFillTx/>
                <a:latin typeface="Consolas"/>
                <a:ea typeface="Arial"/>
              </a:rPr>
              <a:t>new </a:t>
            </a:r>
            <a:r>
              <a:rPr b="0" lang="en-US" sz="1800" strike="noStrike" u="none">
                <a:solidFill>
                  <a:srgbClr val="e3f686"/>
                </a:solidFill>
                <a:effectLst/>
                <a:uFillTx/>
                <a:latin typeface="Consolas"/>
                <a:ea typeface="Arial"/>
              </a:rPr>
              <a:t>Path</a:t>
            </a:r>
            <a:r>
              <a:rPr b="0" lang="en-US" sz="1800" strike="noStrike" u="none">
                <a:solidFill>
                  <a:srgbClr val="c6fffb"/>
                </a:solidFill>
                <a:effectLst/>
                <a:uFillTx/>
                <a:latin typeface="Consolas"/>
                <a:ea typeface="Arial"/>
              </a:rPr>
              <a:t>(</a:t>
            </a:r>
            <a:r>
              <a:rPr b="0" lang="en-US" sz="1800" strike="noStrike" u="none">
                <a:solidFill>
                  <a:srgbClr val="d753f1"/>
                </a:solidFill>
                <a:effectLst/>
                <a:uFillTx/>
                <a:latin typeface="Consolas"/>
                <a:ea typeface="Arial"/>
              </a:rPr>
              <a:t>"s3a://stevel-frankfurt/work"</a:t>
            </a:r>
            <a:r>
              <a:rPr b="0" lang="en-US" sz="1800" strike="noStrike" u="none">
                <a:solidFill>
                  <a:srgbClr val="c6fffb"/>
                </a:solidFill>
                <a:effectLst/>
                <a:uFillTx/>
                <a:latin typeface="Consolas"/>
                <a:ea typeface="Arial"/>
              </a:rPr>
              <a:t>)</a:t>
            </a:r>
            <a:endParaRPr b="0" lang="en-GB" sz="1800" strike="noStrike" u="none">
              <a:solidFill>
                <a:srgbClr val="ffffff"/>
              </a:solidFill>
              <a:effectLst/>
              <a:uFillTx/>
              <a:latin typeface="Arial"/>
            </a:endParaRPr>
          </a:p>
          <a:p>
            <a:pPr>
              <a:lnSpc>
                <a:spcPct val="100000"/>
              </a:lnSpc>
            </a:pPr>
            <a:r>
              <a:rPr b="0" lang="en-US" sz="1800" strike="noStrike" u="none">
                <a:solidFill>
                  <a:srgbClr val="fd8b09"/>
                </a:solidFill>
                <a:effectLst/>
                <a:uFillTx/>
                <a:latin typeface="Consolas"/>
                <a:ea typeface="Arial"/>
              </a:rPr>
              <a:t>val </a:t>
            </a:r>
            <a:r>
              <a:rPr b="0" lang="en-US" sz="1800" strike="noStrike" u="none">
                <a:solidFill>
                  <a:srgbClr val="4bb7ff"/>
                </a:solidFill>
                <a:effectLst/>
                <a:uFillTx/>
                <a:latin typeface="Consolas"/>
                <a:ea typeface="Arial"/>
              </a:rPr>
              <a:t>fs </a:t>
            </a:r>
            <a:r>
              <a:rPr b="0" lang="en-US" sz="1800" strike="noStrike" u="none">
                <a:solidFill>
                  <a:srgbClr val="c6fffb"/>
                </a:solidFill>
                <a:effectLst/>
                <a:uFillTx/>
                <a:latin typeface="Consolas"/>
                <a:ea typeface="Arial"/>
              </a:rPr>
              <a:t>= </a:t>
            </a:r>
            <a:r>
              <a:rPr b="0" lang="en-US" sz="1800" strike="noStrike" u="none">
                <a:solidFill>
                  <a:srgbClr val="4bb7ff"/>
                </a:solidFill>
                <a:effectLst/>
                <a:uFillTx/>
                <a:latin typeface="Consolas"/>
                <a:ea typeface="Arial"/>
              </a:rPr>
              <a:t>work</a:t>
            </a:r>
            <a:r>
              <a:rPr b="0" lang="en-US" sz="1800" strike="noStrike" u="none">
                <a:solidFill>
                  <a:srgbClr val="c6fffb"/>
                </a:solidFill>
                <a:effectLst/>
                <a:uFillTx/>
                <a:latin typeface="Consolas"/>
                <a:ea typeface="Arial"/>
              </a:rPr>
              <a:t>.</a:t>
            </a:r>
            <a:r>
              <a:rPr b="0" lang="en-US" sz="1800" strike="noStrike" u="none">
                <a:solidFill>
                  <a:srgbClr val="e3f686"/>
                </a:solidFill>
                <a:effectLst/>
                <a:uFillTx/>
                <a:latin typeface="Consolas"/>
                <a:ea typeface="Arial"/>
              </a:rPr>
              <a:t>getFileSystem</a:t>
            </a:r>
            <a:r>
              <a:rPr b="0" lang="en-US" sz="1800" strike="noStrike" u="none">
                <a:solidFill>
                  <a:srgbClr val="c6fffb"/>
                </a:solidFill>
                <a:effectLst/>
                <a:uFillTx/>
                <a:latin typeface="Consolas"/>
                <a:ea typeface="Arial"/>
              </a:rPr>
              <a:t>(</a:t>
            </a:r>
            <a:r>
              <a:rPr b="0" lang="en-US" sz="1800" strike="noStrike" u="none">
                <a:solidFill>
                  <a:srgbClr val="fd8b09"/>
                </a:solidFill>
                <a:effectLst/>
                <a:uFillTx/>
                <a:latin typeface="Consolas"/>
                <a:ea typeface="Arial"/>
              </a:rPr>
              <a:t>new </a:t>
            </a:r>
            <a:r>
              <a:rPr b="0" lang="en-US" sz="1800" strike="noStrike" u="none">
                <a:solidFill>
                  <a:srgbClr val="e3f686"/>
                </a:solidFill>
                <a:effectLst/>
                <a:uFillTx/>
                <a:latin typeface="Consolas"/>
                <a:ea typeface="Arial"/>
              </a:rPr>
              <a:t>Configuration</a:t>
            </a:r>
            <a:r>
              <a:rPr b="0" lang="en-US" sz="1800" strike="noStrike" u="none">
                <a:solidFill>
                  <a:srgbClr val="c6fffb"/>
                </a:solidFill>
                <a:effectLst/>
                <a:uFillTx/>
                <a:latin typeface="Consolas"/>
                <a:ea typeface="Arial"/>
              </a:rPr>
              <a:t>())</a:t>
            </a:r>
            <a:endParaRPr b="0" lang="en-GB" sz="1800" strike="noStrike" u="none">
              <a:solidFill>
                <a:srgbClr val="ffffff"/>
              </a:solidFill>
              <a:effectLst/>
              <a:uFillTx/>
              <a:latin typeface="Arial"/>
            </a:endParaRPr>
          </a:p>
          <a:p>
            <a:pPr>
              <a:lnSpc>
                <a:spcPct val="100000"/>
              </a:lnSpc>
            </a:pPr>
            <a:r>
              <a:rPr b="0" lang="en-US" sz="1800" strike="noStrike" u="none">
                <a:solidFill>
                  <a:srgbClr val="fd8b09"/>
                </a:solidFill>
                <a:effectLst/>
                <a:uFillTx/>
                <a:latin typeface="Consolas"/>
                <a:ea typeface="Arial"/>
              </a:rPr>
              <a:t>val </a:t>
            </a:r>
            <a:r>
              <a:rPr b="0" lang="en-US" sz="1800" strike="noStrike" u="none">
                <a:solidFill>
                  <a:srgbClr val="4bb7ff"/>
                </a:solidFill>
                <a:effectLst/>
                <a:uFillTx/>
                <a:latin typeface="Consolas"/>
                <a:ea typeface="Arial"/>
              </a:rPr>
              <a:t>task00 </a:t>
            </a:r>
            <a:r>
              <a:rPr b="0" lang="en-US" sz="1800" strike="noStrike" u="none">
                <a:solidFill>
                  <a:srgbClr val="c6fffb"/>
                </a:solidFill>
                <a:effectLst/>
                <a:uFillTx/>
                <a:latin typeface="Consolas"/>
                <a:ea typeface="Arial"/>
              </a:rPr>
              <a:t>= </a:t>
            </a:r>
            <a:r>
              <a:rPr b="0" lang="en-US" sz="1800" strike="noStrike" u="none">
                <a:solidFill>
                  <a:srgbClr val="fd8b09"/>
                </a:solidFill>
                <a:effectLst/>
                <a:uFillTx/>
                <a:latin typeface="Consolas"/>
                <a:ea typeface="Arial"/>
              </a:rPr>
              <a:t>new </a:t>
            </a:r>
            <a:r>
              <a:rPr b="0" lang="en-US" sz="1800" strike="noStrike" u="none">
                <a:solidFill>
                  <a:srgbClr val="e3f686"/>
                </a:solidFill>
                <a:effectLst/>
                <a:uFillTx/>
                <a:latin typeface="Consolas"/>
                <a:ea typeface="Arial"/>
              </a:rPr>
              <a:t>Path</a:t>
            </a:r>
            <a:r>
              <a:rPr b="0" lang="en-US" sz="1800" strike="noStrike" u="none">
                <a:solidFill>
                  <a:srgbClr val="c6fffb"/>
                </a:solidFill>
                <a:effectLst/>
                <a:uFillTx/>
                <a:latin typeface="Consolas"/>
                <a:ea typeface="Arial"/>
              </a:rPr>
              <a:t>(</a:t>
            </a:r>
            <a:r>
              <a:rPr b="0" lang="en-US" sz="1800" strike="noStrike" u="none">
                <a:solidFill>
                  <a:srgbClr val="4bb7ff"/>
                </a:solidFill>
                <a:effectLst/>
                <a:uFillTx/>
                <a:latin typeface="Consolas"/>
                <a:ea typeface="Arial"/>
              </a:rPr>
              <a:t>work</a:t>
            </a:r>
            <a:r>
              <a:rPr b="0" lang="en-US" sz="1800" strike="noStrike" u="none">
                <a:solidFill>
                  <a:srgbClr val="c6fffb"/>
                </a:solidFill>
                <a:effectLst/>
                <a:uFillTx/>
                <a:latin typeface="Consolas"/>
                <a:ea typeface="Arial"/>
              </a:rPr>
              <a:t>, </a:t>
            </a:r>
            <a:r>
              <a:rPr b="0" lang="en-US" sz="1800" strike="noStrike" u="none">
                <a:solidFill>
                  <a:srgbClr val="d753f1"/>
                </a:solidFill>
                <a:effectLst/>
                <a:uFillTx/>
                <a:latin typeface="Consolas"/>
                <a:ea typeface="Arial"/>
              </a:rPr>
              <a:t>"task00"</a:t>
            </a:r>
            <a:r>
              <a:rPr b="0" lang="en-US" sz="1800" strike="noStrike" u="none">
                <a:solidFill>
                  <a:srgbClr val="c6fffb"/>
                </a:solidFill>
                <a:effectLst/>
                <a:uFillTx/>
                <a:latin typeface="Consolas"/>
                <a:ea typeface="Arial"/>
              </a:rPr>
              <a:t>)</a:t>
            </a:r>
            <a:endParaRPr b="0" lang="en-GB" sz="1800" strike="noStrike" u="none">
              <a:solidFill>
                <a:srgbClr val="ffffff"/>
              </a:solidFill>
              <a:effectLst/>
              <a:uFillTx/>
              <a:latin typeface="Arial"/>
            </a:endParaRPr>
          </a:p>
          <a:p>
            <a:pPr>
              <a:lnSpc>
                <a:spcPct val="100000"/>
              </a:lnSpc>
            </a:pPr>
            <a:r>
              <a:rPr b="0" lang="en-US" sz="1800" strike="noStrike" u="none">
                <a:solidFill>
                  <a:srgbClr val="4bb7ff"/>
                </a:solidFill>
                <a:effectLst/>
                <a:uFillTx/>
                <a:latin typeface="Consolas"/>
                <a:ea typeface="Arial"/>
              </a:rPr>
              <a:t>fs</a:t>
            </a:r>
            <a:r>
              <a:rPr b="0" lang="en-US" sz="1800" strike="noStrike" u="none">
                <a:solidFill>
                  <a:srgbClr val="c6fffb"/>
                </a:solidFill>
                <a:effectLst/>
                <a:uFillTx/>
                <a:latin typeface="Consolas"/>
                <a:ea typeface="Arial"/>
              </a:rPr>
              <a:t>.</a:t>
            </a:r>
            <a:r>
              <a:rPr b="0" lang="en-US" sz="1800" strike="noStrike" u="none">
                <a:solidFill>
                  <a:srgbClr val="e3f686"/>
                </a:solidFill>
                <a:effectLst/>
                <a:uFillTx/>
                <a:latin typeface="Consolas"/>
                <a:ea typeface="Arial"/>
              </a:rPr>
              <a:t>mkdirs</a:t>
            </a:r>
            <a:r>
              <a:rPr b="0" lang="en-US" sz="1800" strike="noStrike" u="none">
                <a:solidFill>
                  <a:srgbClr val="c6fffb"/>
                </a:solidFill>
                <a:effectLst/>
                <a:uFillTx/>
                <a:latin typeface="Consolas"/>
                <a:ea typeface="Arial"/>
              </a:rPr>
              <a:t>(</a:t>
            </a:r>
            <a:r>
              <a:rPr b="0" lang="en-US" sz="1800" strike="noStrike" u="none">
                <a:solidFill>
                  <a:srgbClr val="4bb7ff"/>
                </a:solidFill>
                <a:effectLst/>
                <a:uFillTx/>
                <a:latin typeface="Consolas"/>
                <a:ea typeface="Arial"/>
              </a:rPr>
              <a:t>task00</a:t>
            </a:r>
            <a:r>
              <a:rPr b="0" lang="en-US" sz="1800" strike="noStrike" u="none">
                <a:solidFill>
                  <a:srgbClr val="c6fffb"/>
                </a:solidFill>
                <a:effectLst/>
                <a:uFillTx/>
                <a:latin typeface="Consolas"/>
                <a:ea typeface="Arial"/>
              </a:rPr>
              <a:t>)</a:t>
            </a:r>
            <a:endParaRPr b="0" lang="en-GB" sz="1800" strike="noStrike" u="none">
              <a:solidFill>
                <a:srgbClr val="ffffff"/>
              </a:solidFill>
              <a:effectLst/>
              <a:uFillTx/>
              <a:latin typeface="Arial"/>
            </a:endParaRPr>
          </a:p>
          <a:p>
            <a:pPr>
              <a:lnSpc>
                <a:spcPct val="100000"/>
              </a:lnSpc>
            </a:pPr>
            <a:r>
              <a:rPr b="0" lang="en-US" sz="1800" strike="noStrike" u="none">
                <a:solidFill>
                  <a:srgbClr val="fd8b09"/>
                </a:solidFill>
                <a:effectLst/>
                <a:uFillTx/>
                <a:latin typeface="Consolas"/>
                <a:ea typeface="Arial"/>
              </a:rPr>
              <a:t>val </a:t>
            </a:r>
            <a:r>
              <a:rPr b="0" lang="en-US" sz="1800" strike="noStrike" u="none">
                <a:solidFill>
                  <a:srgbClr val="4bb7ff"/>
                </a:solidFill>
                <a:effectLst/>
                <a:uFillTx/>
                <a:latin typeface="Consolas"/>
                <a:ea typeface="Arial"/>
              </a:rPr>
              <a:t>out </a:t>
            </a:r>
            <a:r>
              <a:rPr b="0" lang="en-US" sz="1800" strike="noStrike" u="none">
                <a:solidFill>
                  <a:srgbClr val="c6fffb"/>
                </a:solidFill>
                <a:effectLst/>
                <a:uFillTx/>
                <a:latin typeface="Consolas"/>
                <a:ea typeface="Arial"/>
              </a:rPr>
              <a:t>= </a:t>
            </a:r>
            <a:r>
              <a:rPr b="0" lang="en-US" sz="1800" strike="noStrike" u="none">
                <a:solidFill>
                  <a:srgbClr val="4bb7ff"/>
                </a:solidFill>
                <a:effectLst/>
                <a:uFillTx/>
                <a:latin typeface="Consolas"/>
                <a:ea typeface="Arial"/>
              </a:rPr>
              <a:t>fs</a:t>
            </a:r>
            <a:r>
              <a:rPr b="0" lang="en-US" sz="1800" strike="noStrike" u="none">
                <a:solidFill>
                  <a:srgbClr val="c6fffb"/>
                </a:solidFill>
                <a:effectLst/>
                <a:uFillTx/>
                <a:latin typeface="Consolas"/>
                <a:ea typeface="Arial"/>
              </a:rPr>
              <a:t>.</a:t>
            </a:r>
            <a:r>
              <a:rPr b="0" lang="en-US" sz="1800" strike="noStrike" u="none">
                <a:solidFill>
                  <a:srgbClr val="e3f686"/>
                </a:solidFill>
                <a:effectLst/>
                <a:uFillTx/>
                <a:latin typeface="Consolas"/>
                <a:ea typeface="Arial"/>
              </a:rPr>
              <a:t>create</a:t>
            </a:r>
            <a:r>
              <a:rPr b="0" lang="en-US" sz="1800" strike="noStrike" u="none">
                <a:solidFill>
                  <a:srgbClr val="c6fffb"/>
                </a:solidFill>
                <a:effectLst/>
                <a:uFillTx/>
                <a:latin typeface="Consolas"/>
                <a:ea typeface="Arial"/>
              </a:rPr>
              <a:t>(</a:t>
            </a:r>
            <a:r>
              <a:rPr b="0" lang="en-US" sz="1800" strike="noStrike" u="none">
                <a:solidFill>
                  <a:srgbClr val="fd8b09"/>
                </a:solidFill>
                <a:effectLst/>
                <a:uFillTx/>
                <a:latin typeface="Consolas"/>
                <a:ea typeface="Arial"/>
              </a:rPr>
              <a:t>new </a:t>
            </a:r>
            <a:r>
              <a:rPr b="0" lang="en-US" sz="1800" strike="noStrike" u="none">
                <a:solidFill>
                  <a:srgbClr val="e3f686"/>
                </a:solidFill>
                <a:effectLst/>
                <a:uFillTx/>
                <a:latin typeface="Consolas"/>
                <a:ea typeface="Arial"/>
              </a:rPr>
              <a:t>Path</a:t>
            </a:r>
            <a:r>
              <a:rPr b="0" lang="en-US" sz="1800" strike="noStrike" u="none">
                <a:solidFill>
                  <a:srgbClr val="c6fffb"/>
                </a:solidFill>
                <a:effectLst/>
                <a:uFillTx/>
                <a:latin typeface="Consolas"/>
                <a:ea typeface="Arial"/>
              </a:rPr>
              <a:t>(</a:t>
            </a:r>
            <a:r>
              <a:rPr b="0" lang="en-US" sz="1800" strike="noStrike" u="none">
                <a:solidFill>
                  <a:srgbClr val="4bb7ff"/>
                </a:solidFill>
                <a:effectLst/>
                <a:uFillTx/>
                <a:latin typeface="Consolas"/>
                <a:ea typeface="Arial"/>
              </a:rPr>
              <a:t>task00</a:t>
            </a:r>
            <a:r>
              <a:rPr b="0" lang="en-US" sz="1800" strike="noStrike" u="none">
                <a:solidFill>
                  <a:srgbClr val="c6fffb"/>
                </a:solidFill>
                <a:effectLst/>
                <a:uFillTx/>
                <a:latin typeface="Consolas"/>
                <a:ea typeface="Arial"/>
              </a:rPr>
              <a:t>, </a:t>
            </a:r>
            <a:r>
              <a:rPr b="0" lang="en-US" sz="1800" strike="noStrike" u="none">
                <a:solidFill>
                  <a:srgbClr val="d753f1"/>
                </a:solidFill>
                <a:effectLst/>
                <a:uFillTx/>
                <a:latin typeface="Consolas"/>
                <a:ea typeface="Arial"/>
              </a:rPr>
              <a:t>"part-00"</a:t>
            </a:r>
            <a:r>
              <a:rPr b="0" lang="en-US" sz="1800" strike="noStrike" u="none">
                <a:solidFill>
                  <a:srgbClr val="c6fffb"/>
                </a:solidFill>
                <a:effectLst/>
                <a:uFillTx/>
                <a:latin typeface="Consolas"/>
                <a:ea typeface="Arial"/>
              </a:rPr>
              <a:t>), </a:t>
            </a:r>
            <a:r>
              <a:rPr b="0" lang="en-US" sz="1800" strike="noStrike" u="none">
                <a:solidFill>
                  <a:srgbClr val="fd8b09"/>
                </a:solidFill>
                <a:effectLst/>
                <a:uFillTx/>
                <a:latin typeface="Consolas"/>
                <a:ea typeface="Arial"/>
              </a:rPr>
              <a:t>false</a:t>
            </a:r>
            <a:r>
              <a:rPr b="0" lang="en-US" sz="1800" strike="noStrike" u="none">
                <a:solidFill>
                  <a:srgbClr val="c6fffb"/>
                </a:solidFill>
                <a:effectLst/>
                <a:uFillTx/>
                <a:latin typeface="Consolas"/>
                <a:ea typeface="Arial"/>
              </a:rPr>
              <a:t>)</a:t>
            </a:r>
            <a:endParaRPr b="0" lang="en-GB" sz="1800" strike="noStrike" u="none">
              <a:solidFill>
                <a:srgbClr val="ffffff"/>
              </a:solidFill>
              <a:effectLst/>
              <a:uFillTx/>
              <a:latin typeface="Arial"/>
            </a:endParaRPr>
          </a:p>
          <a:p>
            <a:pPr>
              <a:lnSpc>
                <a:spcPct val="100000"/>
              </a:lnSpc>
            </a:pPr>
            <a:r>
              <a:rPr b="0" lang="en-US" sz="1800" strike="noStrike" u="none">
                <a:solidFill>
                  <a:srgbClr val="4bb7ff"/>
                </a:solidFill>
                <a:effectLst/>
                <a:uFillTx/>
                <a:latin typeface="Consolas"/>
                <a:ea typeface="Arial"/>
              </a:rPr>
              <a:t>out</a:t>
            </a:r>
            <a:r>
              <a:rPr b="0" lang="en-US" sz="1800" strike="noStrike" u="none">
                <a:solidFill>
                  <a:srgbClr val="c6fffb"/>
                </a:solidFill>
                <a:effectLst/>
                <a:uFillTx/>
                <a:latin typeface="Consolas"/>
                <a:ea typeface="Arial"/>
              </a:rPr>
              <a:t>.</a:t>
            </a:r>
            <a:r>
              <a:rPr b="0" lang="en-US" sz="1800" strike="noStrike" u="none">
                <a:solidFill>
                  <a:srgbClr val="e3f686"/>
                </a:solidFill>
                <a:effectLst/>
                <a:uFillTx/>
                <a:latin typeface="Consolas"/>
                <a:ea typeface="Arial"/>
              </a:rPr>
              <a:t>writeChars</a:t>
            </a:r>
            <a:r>
              <a:rPr b="0" lang="en-US" sz="1800" strike="noStrike" u="none">
                <a:solidFill>
                  <a:srgbClr val="c6fffb"/>
                </a:solidFill>
                <a:effectLst/>
                <a:uFillTx/>
                <a:latin typeface="Consolas"/>
                <a:ea typeface="Arial"/>
              </a:rPr>
              <a:t>(</a:t>
            </a:r>
            <a:r>
              <a:rPr b="0" lang="en-US" sz="1800" strike="noStrike" u="none">
                <a:solidFill>
                  <a:srgbClr val="d753f1"/>
                </a:solidFill>
                <a:effectLst/>
                <a:uFillTx/>
                <a:latin typeface="Consolas"/>
                <a:ea typeface="Arial"/>
              </a:rPr>
              <a:t>"hello"</a:t>
            </a:r>
            <a:r>
              <a:rPr b="0" lang="en-US" sz="1800" strike="noStrike" u="none">
                <a:solidFill>
                  <a:srgbClr val="c6fffb"/>
                </a:solidFill>
                <a:effectLst/>
                <a:uFillTx/>
                <a:latin typeface="Consolas"/>
                <a:ea typeface="Arial"/>
              </a:rPr>
              <a:t>)</a:t>
            </a:r>
            <a:endParaRPr b="0" lang="en-GB" sz="1800" strike="noStrike" u="none">
              <a:solidFill>
                <a:srgbClr val="ffffff"/>
              </a:solidFill>
              <a:effectLst/>
              <a:uFillTx/>
              <a:latin typeface="Arial"/>
            </a:endParaRPr>
          </a:p>
          <a:p>
            <a:pPr>
              <a:lnSpc>
                <a:spcPct val="100000"/>
              </a:lnSpc>
            </a:pPr>
            <a:r>
              <a:rPr b="0" lang="en-US" sz="1800" strike="noStrike" u="none">
                <a:solidFill>
                  <a:srgbClr val="4bb7ff"/>
                </a:solidFill>
                <a:effectLst/>
                <a:uFillTx/>
                <a:latin typeface="Consolas"/>
                <a:ea typeface="Arial"/>
              </a:rPr>
              <a:t>out</a:t>
            </a:r>
            <a:r>
              <a:rPr b="0" lang="en-US" sz="1800" strike="noStrike" u="none">
                <a:solidFill>
                  <a:srgbClr val="c6fffb"/>
                </a:solidFill>
                <a:effectLst/>
                <a:uFillTx/>
                <a:latin typeface="Consolas"/>
                <a:ea typeface="Arial"/>
              </a:rPr>
              <a:t>.</a:t>
            </a:r>
            <a:r>
              <a:rPr b="0" lang="en-US" sz="1800" strike="noStrike" u="none">
                <a:solidFill>
                  <a:srgbClr val="e3f686"/>
                </a:solidFill>
                <a:effectLst/>
                <a:uFillTx/>
                <a:latin typeface="Consolas"/>
                <a:ea typeface="Arial"/>
              </a:rPr>
              <a:t>close</a:t>
            </a:r>
            <a:r>
              <a:rPr b="0" lang="en-US" sz="1800" strike="noStrike" u="none">
                <a:solidFill>
                  <a:srgbClr val="c6fffb"/>
                </a:solidFill>
                <a:effectLst/>
                <a:uFillTx/>
                <a:latin typeface="Consolas"/>
                <a:ea typeface="Arial"/>
              </a:rPr>
              <a:t>();</a:t>
            </a:r>
            <a:endParaRPr b="0" lang="en-GB" sz="1800" strike="noStrike" u="none">
              <a:solidFill>
                <a:srgbClr val="ffffff"/>
              </a:solidFill>
              <a:effectLst/>
              <a:uFillTx/>
              <a:latin typeface="Arial"/>
            </a:endParaRPr>
          </a:p>
          <a:p>
            <a:pPr>
              <a:lnSpc>
                <a:spcPct val="100000"/>
              </a:lnSpc>
            </a:pPr>
            <a:r>
              <a:rPr b="0" lang="en-US" sz="1800" strike="noStrike" u="none">
                <a:solidFill>
                  <a:srgbClr val="4bb7ff"/>
                </a:solidFill>
                <a:effectLst/>
                <a:uFillTx/>
                <a:latin typeface="Consolas"/>
                <a:ea typeface="Arial"/>
              </a:rPr>
              <a:t>fs</a:t>
            </a:r>
            <a:r>
              <a:rPr b="0" lang="en-US" sz="1800" strike="noStrike" u="none">
                <a:solidFill>
                  <a:srgbClr val="c6fffb"/>
                </a:solidFill>
                <a:effectLst/>
                <a:uFillTx/>
                <a:latin typeface="Consolas"/>
                <a:ea typeface="Arial"/>
              </a:rPr>
              <a:t>.</a:t>
            </a:r>
            <a:r>
              <a:rPr b="0" lang="en-US" sz="1800" strike="noStrike" u="none">
                <a:solidFill>
                  <a:srgbClr val="e3f686"/>
                </a:solidFill>
                <a:effectLst/>
                <a:uFillTx/>
                <a:latin typeface="Consolas"/>
                <a:ea typeface="Arial"/>
              </a:rPr>
              <a:t>listStatus</a:t>
            </a:r>
            <a:r>
              <a:rPr b="0" lang="en-US" sz="1800" strike="noStrike" u="none">
                <a:solidFill>
                  <a:srgbClr val="c6fffb"/>
                </a:solidFill>
                <a:effectLst/>
                <a:uFillTx/>
                <a:latin typeface="Consolas"/>
                <a:ea typeface="Arial"/>
              </a:rPr>
              <a:t>(</a:t>
            </a:r>
            <a:r>
              <a:rPr b="0" lang="en-US" sz="1800" strike="noStrike" u="none">
                <a:solidFill>
                  <a:srgbClr val="4bb7ff"/>
                </a:solidFill>
                <a:effectLst/>
                <a:uFillTx/>
                <a:latin typeface="Consolas"/>
                <a:ea typeface="Arial"/>
              </a:rPr>
              <a:t>task00</a:t>
            </a:r>
            <a:r>
              <a:rPr b="0" lang="en-US" sz="1800" strike="noStrike" u="none">
                <a:solidFill>
                  <a:srgbClr val="c6fffb"/>
                </a:solidFill>
                <a:effectLst/>
                <a:uFillTx/>
                <a:latin typeface="Consolas"/>
                <a:ea typeface="Arial"/>
              </a:rPr>
              <a:t>).</a:t>
            </a:r>
            <a:r>
              <a:rPr b="0" lang="en-US" sz="1800" strike="noStrike" u="none">
                <a:solidFill>
                  <a:srgbClr val="e3f686"/>
                </a:solidFill>
                <a:effectLst/>
                <a:uFillTx/>
                <a:latin typeface="Consolas"/>
                <a:ea typeface="Arial"/>
              </a:rPr>
              <a:t>foreach</a:t>
            </a:r>
            <a:r>
              <a:rPr b="0" lang="en-US" sz="1800" strike="noStrike" u="none">
                <a:solidFill>
                  <a:srgbClr val="c6fffb"/>
                </a:solidFill>
                <a:effectLst/>
                <a:uFillTx/>
                <a:latin typeface="Consolas"/>
                <a:ea typeface="Arial"/>
              </a:rPr>
              <a:t>(</a:t>
            </a:r>
            <a:r>
              <a:rPr b="1" lang="en-US" sz="1800" strike="noStrike" u="none">
                <a:solidFill>
                  <a:srgbClr val="cbff68"/>
                </a:solidFill>
                <a:effectLst/>
                <a:uFillTx/>
                <a:latin typeface="Consolas"/>
                <a:ea typeface="Arial"/>
              </a:rPr>
              <a:t>stat </a:t>
            </a:r>
            <a:r>
              <a:rPr b="0" lang="en-US" sz="1800" strike="noStrike" u="none">
                <a:solidFill>
                  <a:srgbClr val="c6fffb"/>
                </a:solidFill>
                <a:effectLst/>
                <a:uFillTx/>
                <a:latin typeface="Consolas"/>
                <a:ea typeface="Arial"/>
              </a:rPr>
              <a:t>=&gt;</a:t>
            </a:r>
            <a:endParaRPr b="0" lang="en-GB" sz="1800" strike="noStrike" u="none">
              <a:solidFill>
                <a:srgbClr val="ffffff"/>
              </a:solidFill>
              <a:effectLst/>
              <a:uFillTx/>
              <a:latin typeface="Arial"/>
            </a:endParaRPr>
          </a:p>
          <a:p>
            <a:pPr>
              <a:lnSpc>
                <a:spcPct val="100000"/>
              </a:lnSpc>
            </a:pPr>
            <a:r>
              <a:rPr b="0" lang="en-US" sz="1800" strike="noStrike" u="none">
                <a:solidFill>
                  <a:srgbClr val="c6fffb"/>
                </a:solidFill>
                <a:effectLst/>
                <a:uFillTx/>
                <a:latin typeface="Consolas"/>
                <a:ea typeface="Arial"/>
              </a:rPr>
              <a:t>  </a:t>
            </a:r>
            <a:r>
              <a:rPr b="0" lang="en-US" sz="1800" strike="noStrike" u="none">
                <a:solidFill>
                  <a:srgbClr val="4bb7ff"/>
                </a:solidFill>
                <a:effectLst/>
                <a:uFillTx/>
                <a:latin typeface="Consolas"/>
                <a:ea typeface="Arial"/>
              </a:rPr>
              <a:t>fs</a:t>
            </a:r>
            <a:r>
              <a:rPr b="0" lang="en-US" sz="1800" strike="noStrike" u="none">
                <a:solidFill>
                  <a:srgbClr val="c6fffb"/>
                </a:solidFill>
                <a:effectLst/>
                <a:uFillTx/>
                <a:latin typeface="Consolas"/>
                <a:ea typeface="Arial"/>
              </a:rPr>
              <a:t>.</a:t>
            </a:r>
            <a:r>
              <a:rPr b="0" lang="en-US" sz="1800" strike="noStrike" u="none">
                <a:solidFill>
                  <a:srgbClr val="e3f686"/>
                </a:solidFill>
                <a:effectLst/>
                <a:uFillTx/>
                <a:latin typeface="Consolas"/>
                <a:ea typeface="Arial"/>
              </a:rPr>
              <a:t>rename</a:t>
            </a:r>
            <a:r>
              <a:rPr b="0" lang="en-US" sz="1800" strike="noStrike" u="none">
                <a:solidFill>
                  <a:srgbClr val="c6fffb"/>
                </a:solidFill>
                <a:effectLst/>
                <a:uFillTx/>
                <a:latin typeface="Consolas"/>
                <a:ea typeface="Arial"/>
              </a:rPr>
              <a:t>(</a:t>
            </a:r>
            <a:r>
              <a:rPr b="1" lang="en-US" sz="1800" strike="noStrike" u="none">
                <a:solidFill>
                  <a:srgbClr val="cbff68"/>
                </a:solidFill>
                <a:effectLst/>
                <a:uFillTx/>
                <a:latin typeface="Consolas"/>
                <a:ea typeface="Arial"/>
              </a:rPr>
              <a:t>stat</a:t>
            </a:r>
            <a:r>
              <a:rPr b="0" lang="en-US" sz="1800" strike="noStrike" u="none">
                <a:solidFill>
                  <a:srgbClr val="c6fffb"/>
                </a:solidFill>
                <a:effectLst/>
                <a:uFillTx/>
                <a:latin typeface="Consolas"/>
                <a:ea typeface="Arial"/>
              </a:rPr>
              <a:t>.</a:t>
            </a:r>
            <a:r>
              <a:rPr b="0" lang="en-US" sz="1800" strike="noStrike" u="none">
                <a:solidFill>
                  <a:srgbClr val="e3f686"/>
                </a:solidFill>
                <a:effectLst/>
                <a:uFillTx/>
                <a:latin typeface="Consolas"/>
                <a:ea typeface="Arial"/>
              </a:rPr>
              <a:t>getPath</a:t>
            </a:r>
            <a:r>
              <a:rPr b="0" lang="en-US" sz="1800" strike="noStrike" u="none">
                <a:solidFill>
                  <a:srgbClr val="c6fffb"/>
                </a:solidFill>
                <a:effectLst/>
                <a:uFillTx/>
                <a:latin typeface="Consolas"/>
                <a:ea typeface="Arial"/>
              </a:rPr>
              <a:t>, </a:t>
            </a:r>
            <a:r>
              <a:rPr b="0" lang="en-US" sz="1800" strike="noStrike" u="none">
                <a:solidFill>
                  <a:srgbClr val="4bb7ff"/>
                </a:solidFill>
                <a:effectLst/>
                <a:uFillTx/>
                <a:latin typeface="Consolas"/>
                <a:ea typeface="Arial"/>
              </a:rPr>
              <a:t>work</a:t>
            </a:r>
            <a:r>
              <a:rPr b="0" lang="en-US" sz="1800" strike="noStrike" u="none">
                <a:solidFill>
                  <a:srgbClr val="c6fffb"/>
                </a:solidFill>
                <a:effectLst/>
                <a:uFillTx/>
                <a:latin typeface="Consolas"/>
                <a:ea typeface="Arial"/>
              </a:rPr>
              <a:t>)</a:t>
            </a:r>
            <a:endParaRPr b="0" lang="en-GB" sz="1800" strike="noStrike" u="none">
              <a:solidFill>
                <a:srgbClr val="ffffff"/>
              </a:solidFill>
              <a:effectLst/>
              <a:uFillTx/>
              <a:latin typeface="Arial"/>
            </a:endParaRPr>
          </a:p>
          <a:p>
            <a:pPr>
              <a:lnSpc>
                <a:spcPct val="100000"/>
              </a:lnSpc>
            </a:pPr>
            <a:r>
              <a:rPr b="0" lang="en-US" sz="1800" strike="noStrike" u="none">
                <a:solidFill>
                  <a:srgbClr val="c6fffb"/>
                </a:solidFill>
                <a:effectLst/>
                <a:uFillTx/>
                <a:latin typeface="Consolas"/>
                <a:ea typeface="Arial"/>
              </a:rPr>
              <a:t>)</a:t>
            </a:r>
            <a:endParaRPr b="0" lang="en-GB" sz="1800" strike="noStrike" u="none">
              <a:solidFill>
                <a:srgbClr val="ffffff"/>
              </a:solidFill>
              <a:effectLst/>
              <a:uFillTx/>
              <a:latin typeface="Arial"/>
            </a:endParaRPr>
          </a:p>
          <a:p>
            <a:pPr>
              <a:lnSpc>
                <a:spcPct val="100000"/>
              </a:lnSpc>
            </a:pPr>
            <a:r>
              <a:rPr b="0" lang="en-US" sz="1800" strike="noStrike" u="none">
                <a:solidFill>
                  <a:srgbClr val="fd8b09"/>
                </a:solidFill>
                <a:effectLst/>
                <a:uFillTx/>
                <a:latin typeface="Consolas"/>
                <a:ea typeface="Arial"/>
              </a:rPr>
              <a:t>val </a:t>
            </a:r>
            <a:r>
              <a:rPr b="0" lang="en-US" sz="1800" strike="noStrike" u="none">
                <a:solidFill>
                  <a:srgbClr val="4bb7ff"/>
                </a:solidFill>
                <a:effectLst/>
                <a:uFillTx/>
                <a:latin typeface="Consolas"/>
                <a:ea typeface="Arial"/>
              </a:rPr>
              <a:t>statuses </a:t>
            </a:r>
            <a:r>
              <a:rPr b="0" lang="en-US" sz="1800" strike="noStrike" u="none">
                <a:solidFill>
                  <a:srgbClr val="c6fffb"/>
                </a:solidFill>
                <a:effectLst/>
                <a:uFillTx/>
                <a:latin typeface="Consolas"/>
                <a:ea typeface="Arial"/>
              </a:rPr>
              <a:t>= </a:t>
            </a:r>
            <a:r>
              <a:rPr b="0" lang="en-US" sz="1800" strike="noStrike" u="none">
                <a:solidFill>
                  <a:srgbClr val="4bb7ff"/>
                </a:solidFill>
                <a:effectLst/>
                <a:uFillTx/>
                <a:latin typeface="Consolas"/>
                <a:ea typeface="Arial"/>
              </a:rPr>
              <a:t>fs</a:t>
            </a:r>
            <a:r>
              <a:rPr b="0" lang="en-US" sz="1800" strike="noStrike" u="none">
                <a:solidFill>
                  <a:srgbClr val="c6fffb"/>
                </a:solidFill>
                <a:effectLst/>
                <a:uFillTx/>
                <a:latin typeface="Consolas"/>
                <a:ea typeface="Arial"/>
              </a:rPr>
              <a:t>.</a:t>
            </a:r>
            <a:r>
              <a:rPr b="0" lang="en-US" sz="1800" strike="noStrike" u="none">
                <a:solidFill>
                  <a:srgbClr val="e3f686"/>
                </a:solidFill>
                <a:effectLst/>
                <a:uFillTx/>
                <a:latin typeface="Consolas"/>
                <a:ea typeface="Arial"/>
              </a:rPr>
              <a:t>listStatus</a:t>
            </a:r>
            <a:r>
              <a:rPr b="0" lang="en-US" sz="1800" strike="noStrike" u="none">
                <a:solidFill>
                  <a:srgbClr val="c6fffb"/>
                </a:solidFill>
                <a:effectLst/>
                <a:uFillTx/>
                <a:latin typeface="Consolas"/>
                <a:ea typeface="Arial"/>
              </a:rPr>
              <a:t>(</a:t>
            </a:r>
            <a:r>
              <a:rPr b="0" lang="en-US" sz="1800" strike="noStrike" u="none">
                <a:solidFill>
                  <a:srgbClr val="4bb7ff"/>
                </a:solidFill>
                <a:effectLst/>
                <a:uFillTx/>
                <a:latin typeface="Consolas"/>
                <a:ea typeface="Arial"/>
              </a:rPr>
              <a:t>work</a:t>
            </a:r>
            <a:r>
              <a:rPr b="0" lang="en-US" sz="1800" strike="noStrike" u="none">
                <a:solidFill>
                  <a:srgbClr val="c6fffb"/>
                </a:solidFill>
                <a:effectLst/>
                <a:uFillTx/>
                <a:latin typeface="Consolas"/>
                <a:ea typeface="Arial"/>
              </a:rPr>
              <a:t>)</a:t>
            </a:r>
            <a:r>
              <a:rPr b="0" lang="en-US" sz="1800" strike="noStrike" u="none">
                <a:solidFill>
                  <a:srgbClr val="99a8ba"/>
                </a:solidFill>
                <a:effectLst/>
                <a:uFillTx/>
                <a:latin typeface="Consolas"/>
                <a:ea typeface="Arial"/>
              </a:rPr>
              <a:t>.</a:t>
            </a:r>
            <a:r>
              <a:rPr b="0" lang="en-US" sz="1800" strike="noStrike" u="none">
                <a:solidFill>
                  <a:srgbClr val="e3f786"/>
                </a:solidFill>
                <a:effectLst/>
                <a:uFillTx/>
                <a:latin typeface="Consolas"/>
                <a:ea typeface="Arial"/>
              </a:rPr>
              <a:t>filter</a:t>
            </a:r>
            <a:r>
              <a:rPr b="0" lang="en-US" sz="1800" strike="noStrike" u="none">
                <a:solidFill>
                  <a:srgbClr val="99a8ba"/>
                </a:solidFill>
                <a:effectLst/>
                <a:uFillTx/>
                <a:latin typeface="Consolas"/>
                <a:ea typeface="Arial"/>
              </a:rPr>
              <a:t>(_.</a:t>
            </a:r>
            <a:r>
              <a:rPr b="0" lang="en-US" sz="1800" strike="noStrike" u="none">
                <a:solidFill>
                  <a:srgbClr val="e3f786"/>
                </a:solidFill>
                <a:effectLst/>
                <a:uFillTx/>
                <a:latin typeface="Consolas"/>
                <a:ea typeface="Arial"/>
              </a:rPr>
              <a:t>isFile</a:t>
            </a:r>
            <a:r>
              <a:rPr b="0" lang="en-US" sz="1800" strike="noStrike" u="none">
                <a:solidFill>
                  <a:srgbClr val="99a8ba"/>
                </a:solidFill>
                <a:effectLst/>
                <a:uFillTx/>
                <a:latin typeface="Consolas"/>
                <a:ea typeface="Arial"/>
              </a:rPr>
              <a:t>)</a:t>
            </a:r>
            <a:endParaRPr b="0" lang="en-GB" sz="1800" strike="noStrike" u="none">
              <a:solidFill>
                <a:srgbClr val="ffffff"/>
              </a:solidFill>
              <a:effectLst/>
              <a:uFillTx/>
              <a:latin typeface="Arial"/>
            </a:endParaRPr>
          </a:p>
          <a:p>
            <a:pPr>
              <a:lnSpc>
                <a:spcPct val="100000"/>
              </a:lnSpc>
            </a:pPr>
            <a:r>
              <a:rPr b="0" i="1" lang="en-US" sz="1800" strike="noStrike" u="none">
                <a:solidFill>
                  <a:srgbClr val="e3f686"/>
                </a:solidFill>
                <a:effectLst/>
                <a:uFillTx/>
                <a:latin typeface="Consolas"/>
                <a:ea typeface="Arial"/>
              </a:rPr>
              <a:t>require</a:t>
            </a:r>
            <a:r>
              <a:rPr b="0" lang="en-US" sz="1800" strike="noStrike" u="none">
                <a:solidFill>
                  <a:srgbClr val="c6fffb"/>
                </a:solidFill>
                <a:effectLst/>
                <a:uFillTx/>
                <a:latin typeface="Consolas"/>
                <a:ea typeface="Arial"/>
              </a:rPr>
              <a:t>(</a:t>
            </a:r>
            <a:r>
              <a:rPr b="0" lang="en-US" sz="1800" strike="noStrike" u="none">
                <a:solidFill>
                  <a:srgbClr val="d753f1"/>
                </a:solidFill>
                <a:effectLst/>
                <a:uFillTx/>
                <a:latin typeface="Consolas"/>
                <a:ea typeface="Arial"/>
              </a:rPr>
              <a:t>"part-00" </a:t>
            </a:r>
            <a:r>
              <a:rPr b="0" lang="en-US" sz="1800" strike="noStrike" u="none">
                <a:solidFill>
                  <a:srgbClr val="c6fffb"/>
                </a:solidFill>
                <a:effectLst/>
                <a:uFillTx/>
                <a:latin typeface="Consolas"/>
                <a:ea typeface="Arial"/>
              </a:rPr>
              <a:t>== </a:t>
            </a:r>
            <a:r>
              <a:rPr b="0" lang="en-US" sz="1800" strike="noStrike" u="none">
                <a:solidFill>
                  <a:srgbClr val="4bb7ff"/>
                </a:solidFill>
                <a:effectLst/>
                <a:uFillTx/>
                <a:latin typeface="Consolas"/>
                <a:ea typeface="Arial"/>
              </a:rPr>
              <a:t>statuses</a:t>
            </a:r>
            <a:r>
              <a:rPr b="0" lang="en-US" sz="1800" strike="noStrike" u="none">
                <a:solidFill>
                  <a:srgbClr val="c6fffb"/>
                </a:solidFill>
                <a:effectLst/>
                <a:uFillTx/>
                <a:latin typeface="Consolas"/>
                <a:ea typeface="Arial"/>
              </a:rPr>
              <a:t>(</a:t>
            </a:r>
            <a:r>
              <a:rPr b="0" lang="en-US" sz="1800" strike="noStrike" u="none">
                <a:solidFill>
                  <a:srgbClr val="3fe2ff"/>
                </a:solidFill>
                <a:effectLst/>
                <a:uFillTx/>
                <a:latin typeface="Consolas"/>
                <a:ea typeface="Arial"/>
              </a:rPr>
              <a:t>0</a:t>
            </a:r>
            <a:r>
              <a:rPr b="0" lang="en-US" sz="1800" strike="noStrike" u="none">
                <a:solidFill>
                  <a:srgbClr val="c6fffb"/>
                </a:solidFill>
                <a:effectLst/>
                <a:uFillTx/>
                <a:latin typeface="Consolas"/>
                <a:ea typeface="Arial"/>
              </a:rPr>
              <a:t>).</a:t>
            </a:r>
            <a:r>
              <a:rPr b="0" lang="en-US" sz="1800" strike="noStrike" u="none">
                <a:solidFill>
                  <a:srgbClr val="e3f686"/>
                </a:solidFill>
                <a:effectLst/>
                <a:uFillTx/>
                <a:latin typeface="Consolas"/>
                <a:ea typeface="Arial"/>
              </a:rPr>
              <a:t>getPath</a:t>
            </a:r>
            <a:r>
              <a:rPr b="0" lang="en-US" sz="1800" strike="noStrike" u="none">
                <a:solidFill>
                  <a:srgbClr val="c6fffb"/>
                </a:solidFill>
                <a:effectLst/>
                <a:uFillTx/>
                <a:latin typeface="Consolas"/>
                <a:ea typeface="Arial"/>
              </a:rPr>
              <a:t>.</a:t>
            </a:r>
            <a:r>
              <a:rPr b="0" lang="en-US" sz="1800" strike="noStrike" u="none">
                <a:solidFill>
                  <a:srgbClr val="e3f686"/>
                </a:solidFill>
                <a:effectLst/>
                <a:uFillTx/>
                <a:latin typeface="Consolas"/>
                <a:ea typeface="Arial"/>
              </a:rPr>
              <a:t>getName</a:t>
            </a:r>
            <a:r>
              <a:rPr b="0" lang="en-US" sz="1800" strike="noStrike" u="none">
                <a:solidFill>
                  <a:srgbClr val="c6fffb"/>
                </a:solidFill>
                <a:effectLst/>
                <a:uFillTx/>
                <a:latin typeface="Consolas"/>
                <a:ea typeface="Arial"/>
              </a:rPr>
              <a:t>)</a:t>
            </a:r>
            <a:endParaRPr b="0" lang="en-GB" sz="1800" strike="noStrike" u="none">
              <a:solidFill>
                <a:srgbClr val="ffffff"/>
              </a:solidFill>
              <a:effectLst/>
              <a:uFillTx/>
              <a:latin typeface="Arial"/>
            </a:endParaRPr>
          </a:p>
          <a:p>
            <a:pPr>
              <a:lnSpc>
                <a:spcPct val="100000"/>
              </a:lnSpc>
            </a:pPr>
            <a:endParaRPr b="0" lang="en-GB"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an 30"/>
          <p:cNvSpPr/>
          <p:nvPr/>
        </p:nvSpPr>
        <p:spPr>
          <a:xfrm>
            <a:off x="6747480" y="126324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153" name="Can 24"/>
          <p:cNvSpPr/>
          <p:nvPr/>
        </p:nvSpPr>
        <p:spPr>
          <a:xfrm>
            <a:off x="5310720" y="126324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154" name="Can 19"/>
          <p:cNvSpPr/>
          <p:nvPr/>
        </p:nvSpPr>
        <p:spPr>
          <a:xfrm>
            <a:off x="5283000" y="276948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155" name="Can 20"/>
          <p:cNvSpPr/>
          <p:nvPr/>
        </p:nvSpPr>
        <p:spPr>
          <a:xfrm>
            <a:off x="6719760" y="279792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156" name="PlaceHolder 1"/>
          <p:cNvSpPr>
            <a:spLocks noGrp="1"/>
          </p:cNvSpPr>
          <p:nvPr>
            <p:ph type="title"/>
          </p:nvPr>
        </p:nvSpPr>
        <p:spPr>
          <a:xfrm>
            <a:off x="462960" y="3016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rename() gives us O(1) atomic task commits</a:t>
            </a:r>
            <a:endParaRPr b="0" lang="en-GB" sz="2300" strike="noStrike" u="none">
              <a:solidFill>
                <a:srgbClr val="000000"/>
              </a:solidFill>
              <a:effectLst/>
              <a:uFillTx/>
              <a:latin typeface="Arial"/>
            </a:endParaRPr>
          </a:p>
        </p:txBody>
      </p:sp>
      <p:sp>
        <p:nvSpPr>
          <p:cNvPr id="157" name="Rounded Rectangle 6"/>
          <p:cNvSpPr/>
          <p:nvPr/>
        </p:nvSpPr>
        <p:spPr>
          <a:xfrm>
            <a:off x="1898280" y="1239480"/>
            <a:ext cx="721440" cy="384120"/>
          </a:xfrm>
          <a:prstGeom prst="roundRect">
            <a:avLst>
              <a:gd name="adj" fmla="val 16667"/>
            </a:avLst>
          </a:prstGeom>
          <a:solidFill>
            <a:schemeClr val="accent1">
              <a:lumMod val="40000"/>
              <a:lumOff val="6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a:t>
            </a:r>
            <a:endParaRPr b="0" lang="en-GB" sz="1400" strike="noStrike" u="none">
              <a:solidFill>
                <a:srgbClr val="000000"/>
              </a:solidFill>
              <a:effectLst/>
              <a:uFillTx/>
              <a:latin typeface="Arial"/>
            </a:endParaRPr>
          </a:p>
        </p:txBody>
      </p:sp>
      <p:sp>
        <p:nvSpPr>
          <p:cNvPr id="158" name="Rounded Rectangle 12"/>
          <p:cNvSpPr/>
          <p:nvPr/>
        </p:nvSpPr>
        <p:spPr>
          <a:xfrm>
            <a:off x="1898280" y="1845720"/>
            <a:ext cx="721440" cy="384120"/>
          </a:xfrm>
          <a:prstGeom prst="roundRect">
            <a:avLst>
              <a:gd name="adj" fmla="val 16667"/>
            </a:avLst>
          </a:prstGeom>
          <a:solidFill>
            <a:schemeClr val="accent1">
              <a:lumMod val="40000"/>
              <a:lumOff val="6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work</a:t>
            </a:r>
            <a:endParaRPr b="0" lang="en-GB" sz="1400" strike="noStrike" u="none">
              <a:solidFill>
                <a:srgbClr val="000000"/>
              </a:solidFill>
              <a:effectLst/>
              <a:uFillTx/>
              <a:latin typeface="Arial"/>
            </a:endParaRPr>
          </a:p>
        </p:txBody>
      </p:sp>
      <p:sp>
        <p:nvSpPr>
          <p:cNvPr id="159" name="Rounded Rectangle 13"/>
          <p:cNvSpPr/>
          <p:nvPr/>
        </p:nvSpPr>
        <p:spPr>
          <a:xfrm>
            <a:off x="1091880" y="2545200"/>
            <a:ext cx="1079640" cy="359640"/>
          </a:xfrm>
          <a:prstGeom prst="roundRect">
            <a:avLst>
              <a:gd name="adj" fmla="val 16667"/>
            </a:avLst>
          </a:prstGeom>
          <a:solidFill>
            <a:schemeClr val="accent1">
              <a:lumMod val="40000"/>
              <a:lumOff val="6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_temp</a:t>
            </a:r>
            <a:endParaRPr b="0" lang="en-GB" sz="1400" strike="noStrike" u="none">
              <a:solidFill>
                <a:srgbClr val="000000"/>
              </a:solidFill>
              <a:effectLst/>
              <a:uFillTx/>
              <a:latin typeface="Arial"/>
            </a:endParaRPr>
          </a:p>
        </p:txBody>
      </p:sp>
      <p:sp>
        <p:nvSpPr>
          <p:cNvPr id="160" name="Rounded Rectangle 15"/>
          <p:cNvSpPr/>
          <p:nvPr/>
        </p:nvSpPr>
        <p:spPr>
          <a:xfrm>
            <a:off x="477000" y="3637080"/>
            <a:ext cx="1079640" cy="359640"/>
          </a:xfrm>
          <a:prstGeom prst="roundRect">
            <a:avLst>
              <a:gd name="adj" fmla="val 16667"/>
            </a:avLst>
          </a:prstGeom>
          <a:solidFill>
            <a:schemeClr val="accent2">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part-00</a:t>
            </a:r>
            <a:endParaRPr b="0" lang="en-GB" sz="1400" strike="noStrike" u="none">
              <a:solidFill>
                <a:srgbClr val="000000"/>
              </a:solidFill>
              <a:effectLst/>
              <a:uFillTx/>
              <a:latin typeface="Arial"/>
            </a:endParaRPr>
          </a:p>
        </p:txBody>
      </p:sp>
      <p:sp>
        <p:nvSpPr>
          <p:cNvPr id="161" name="Rounded Rectangle 16"/>
          <p:cNvSpPr/>
          <p:nvPr/>
        </p:nvSpPr>
        <p:spPr>
          <a:xfrm>
            <a:off x="1619280" y="3648240"/>
            <a:ext cx="1079640" cy="359640"/>
          </a:xfrm>
          <a:prstGeom prst="roundRect">
            <a:avLst>
              <a:gd name="adj" fmla="val 16667"/>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part-01</a:t>
            </a:r>
            <a:endParaRPr b="0" lang="en-GB" sz="1400" strike="noStrike" u="none">
              <a:solidFill>
                <a:srgbClr val="000000"/>
              </a:solidFill>
              <a:effectLst/>
              <a:uFillTx/>
              <a:latin typeface="Arial"/>
            </a:endParaRPr>
          </a:p>
        </p:txBody>
      </p:sp>
      <p:sp>
        <p:nvSpPr>
          <p:cNvPr id="162" name="Cube 17"/>
          <p:cNvSpPr/>
          <p:nvPr/>
        </p:nvSpPr>
        <p:spPr>
          <a:xfrm>
            <a:off x="6804000" y="2052360"/>
            <a:ext cx="669600" cy="271800"/>
          </a:xfrm>
          <a:prstGeom prst="cube">
            <a:avLst>
              <a:gd name="adj" fmla="val 25000"/>
            </a:avLst>
          </a:prstGeom>
          <a:solidFill>
            <a:schemeClr val="accent2">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sp>
        <p:nvSpPr>
          <p:cNvPr id="163" name="Cube 25"/>
          <p:cNvSpPr/>
          <p:nvPr/>
        </p:nvSpPr>
        <p:spPr>
          <a:xfrm>
            <a:off x="5381280" y="1640880"/>
            <a:ext cx="669600" cy="271800"/>
          </a:xfrm>
          <a:prstGeom prst="cube">
            <a:avLst>
              <a:gd name="adj" fmla="val 25000"/>
            </a:avLst>
          </a:prstGeom>
          <a:solidFill>
            <a:schemeClr val="accent2">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sp>
        <p:nvSpPr>
          <p:cNvPr id="164" name="Cube 26"/>
          <p:cNvSpPr/>
          <p:nvPr/>
        </p:nvSpPr>
        <p:spPr>
          <a:xfrm>
            <a:off x="6818040" y="3161880"/>
            <a:ext cx="669600" cy="271800"/>
          </a:xfrm>
          <a:prstGeom prst="cube">
            <a:avLst>
              <a:gd name="adj" fmla="val 25000"/>
            </a:avLst>
          </a:prstGeom>
          <a:solidFill>
            <a:schemeClr val="accent2">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sp>
        <p:nvSpPr>
          <p:cNvPr id="165" name="Cube 27"/>
          <p:cNvSpPr/>
          <p:nvPr/>
        </p:nvSpPr>
        <p:spPr>
          <a:xfrm>
            <a:off x="6818040" y="1623600"/>
            <a:ext cx="669600" cy="271800"/>
          </a:xfrm>
          <a:prstGeom prst="cube">
            <a:avLst>
              <a:gd name="adj" fmla="val 25000"/>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166" name="Cube 28"/>
          <p:cNvSpPr/>
          <p:nvPr/>
        </p:nvSpPr>
        <p:spPr>
          <a:xfrm>
            <a:off x="6804000" y="3435840"/>
            <a:ext cx="669600" cy="271800"/>
          </a:xfrm>
          <a:prstGeom prst="cube">
            <a:avLst>
              <a:gd name="adj" fmla="val 25000"/>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167" name="Cube 29"/>
          <p:cNvSpPr/>
          <p:nvPr/>
        </p:nvSpPr>
        <p:spPr>
          <a:xfrm>
            <a:off x="5367240" y="3201840"/>
            <a:ext cx="669600" cy="271800"/>
          </a:xfrm>
          <a:prstGeom prst="cube">
            <a:avLst>
              <a:gd name="adj" fmla="val 25000"/>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cxnSp>
        <p:nvCxnSpPr>
          <p:cNvPr id="168" name="Straight Connector 42"/>
          <p:cNvCxnSpPr>
            <a:stCxn id="157" idx="2"/>
            <a:endCxn id="158" idx="0"/>
          </p:cNvCxnSpPr>
          <p:nvPr/>
        </p:nvCxnSpPr>
        <p:spPr>
          <a:xfrm>
            <a:off x="2259000" y="1623600"/>
            <a:ext cx="360" cy="222480"/>
          </a:xfrm>
          <a:prstGeom prst="straightConnector1">
            <a:avLst/>
          </a:prstGeom>
          <a:ln w="25400">
            <a:solidFill>
              <a:srgbClr val="1e1e1e">
                <a:lumMod val="75000"/>
                <a:lumOff val="25000"/>
              </a:srgbClr>
            </a:solidFill>
            <a:round/>
          </a:ln>
        </p:spPr>
      </p:cxnSp>
      <p:cxnSp>
        <p:nvCxnSpPr>
          <p:cNvPr id="169" name="Straight Connector 45"/>
          <p:cNvCxnSpPr>
            <a:stCxn id="158" idx="2"/>
            <a:endCxn id="159" idx="0"/>
          </p:cNvCxnSpPr>
          <p:nvPr/>
        </p:nvCxnSpPr>
        <p:spPr>
          <a:xfrm flipH="1">
            <a:off x="1631880" y="2229840"/>
            <a:ext cx="627480" cy="315720"/>
          </a:xfrm>
          <a:prstGeom prst="straightConnector1">
            <a:avLst/>
          </a:prstGeom>
          <a:ln w="25400">
            <a:solidFill>
              <a:srgbClr val="1e1e1e">
                <a:lumMod val="75000"/>
                <a:lumOff val="25000"/>
              </a:srgbClr>
            </a:solidFill>
            <a:round/>
          </a:ln>
        </p:spPr>
      </p:cxnSp>
      <p:cxnSp>
        <p:nvCxnSpPr>
          <p:cNvPr id="170" name="Straight Connector 50"/>
          <p:cNvCxnSpPr>
            <a:stCxn id="171" idx="0"/>
            <a:endCxn id="158" idx="2"/>
          </p:cNvCxnSpPr>
          <p:nvPr/>
        </p:nvCxnSpPr>
        <p:spPr>
          <a:xfrm flipH="1" flipV="1">
            <a:off x="2259000" y="2229840"/>
            <a:ext cx="554040" cy="323280"/>
          </a:xfrm>
          <a:prstGeom prst="straightConnector1">
            <a:avLst/>
          </a:prstGeom>
          <a:ln w="25400">
            <a:solidFill>
              <a:srgbClr val="1e1e1e">
                <a:lumMod val="75000"/>
                <a:lumOff val="25000"/>
              </a:srgbClr>
            </a:solidFill>
            <a:round/>
          </a:ln>
        </p:spPr>
      </p:cxnSp>
      <p:sp>
        <p:nvSpPr>
          <p:cNvPr id="171" name="Rounded Rectangle 55"/>
          <p:cNvSpPr/>
          <p:nvPr/>
        </p:nvSpPr>
        <p:spPr>
          <a:xfrm>
            <a:off x="2272680" y="2552760"/>
            <a:ext cx="1079640" cy="359640"/>
          </a:xfrm>
          <a:prstGeom prst="roundRect">
            <a:avLst>
              <a:gd name="adj" fmla="val 16667"/>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part-01</a:t>
            </a:r>
            <a:endParaRPr b="0" lang="en-GB" sz="1400" strike="noStrike" u="none">
              <a:solidFill>
                <a:srgbClr val="000000"/>
              </a:solidFill>
              <a:effectLst/>
              <a:uFillTx/>
              <a:latin typeface="Arial"/>
            </a:endParaRPr>
          </a:p>
        </p:txBody>
      </p:sp>
      <p:sp>
        <p:nvSpPr>
          <p:cNvPr id="172" name="Rectangle 60"/>
          <p:cNvSpPr/>
          <p:nvPr/>
        </p:nvSpPr>
        <p:spPr>
          <a:xfrm>
            <a:off x="190440" y="4172400"/>
            <a:ext cx="519048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rename("/work/_temp/task00/*", "/work")</a:t>
            </a:r>
            <a:endParaRPr b="0" lang="en-GB" sz="1400" strike="noStrike" u="none">
              <a:solidFill>
                <a:srgbClr val="000000"/>
              </a:solidFill>
              <a:effectLst/>
              <a:uFillTx/>
              <a:latin typeface="Arial"/>
            </a:endParaRPr>
          </a:p>
        </p:txBody>
      </p:sp>
      <p:sp>
        <p:nvSpPr>
          <p:cNvPr id="173" name="Rounded Rectangle 31"/>
          <p:cNvSpPr/>
          <p:nvPr/>
        </p:nvSpPr>
        <p:spPr>
          <a:xfrm>
            <a:off x="462960" y="3237120"/>
            <a:ext cx="1079640" cy="359640"/>
          </a:xfrm>
          <a:prstGeom prst="roundRect">
            <a:avLst>
              <a:gd name="adj" fmla="val 16667"/>
            </a:avLst>
          </a:prstGeom>
          <a:solidFill>
            <a:schemeClr val="accent1">
              <a:lumMod val="40000"/>
              <a:lumOff val="6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task-00</a:t>
            </a:r>
            <a:endParaRPr b="0" lang="en-GB" sz="1400" strike="noStrike" u="none">
              <a:solidFill>
                <a:srgbClr val="000000"/>
              </a:solidFill>
              <a:effectLst/>
              <a:uFillTx/>
              <a:latin typeface="Arial"/>
            </a:endParaRPr>
          </a:p>
        </p:txBody>
      </p:sp>
      <p:sp>
        <p:nvSpPr>
          <p:cNvPr id="174" name="Rounded Rectangle 32"/>
          <p:cNvSpPr/>
          <p:nvPr/>
        </p:nvSpPr>
        <p:spPr>
          <a:xfrm>
            <a:off x="1628640" y="3264120"/>
            <a:ext cx="1079640" cy="359640"/>
          </a:xfrm>
          <a:prstGeom prst="roundRect">
            <a:avLst>
              <a:gd name="adj" fmla="val 16667"/>
            </a:avLst>
          </a:prstGeom>
          <a:solidFill>
            <a:schemeClr val="accent1">
              <a:lumMod val="40000"/>
              <a:lumOff val="6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task-01</a:t>
            </a:r>
            <a:endParaRPr b="0" lang="en-GB" sz="1400" strike="noStrike" u="none">
              <a:solidFill>
                <a:srgbClr val="000000"/>
              </a:solidFill>
              <a:effectLst/>
              <a:uFillTx/>
              <a:latin typeface="Arial"/>
            </a:endParaRPr>
          </a:p>
        </p:txBody>
      </p:sp>
      <p:cxnSp>
        <p:nvCxnSpPr>
          <p:cNvPr id="175" name="Straight Connector 33"/>
          <p:cNvCxnSpPr>
            <a:stCxn id="159" idx="2"/>
            <a:endCxn id="173" idx="0"/>
          </p:cNvCxnSpPr>
          <p:nvPr/>
        </p:nvCxnSpPr>
        <p:spPr>
          <a:xfrm flipH="1">
            <a:off x="1002960" y="2904840"/>
            <a:ext cx="629280" cy="332640"/>
          </a:xfrm>
          <a:prstGeom prst="straightConnector1">
            <a:avLst/>
          </a:prstGeom>
          <a:ln w="25400">
            <a:solidFill>
              <a:srgbClr val="1e1e1e">
                <a:lumMod val="75000"/>
                <a:lumOff val="25000"/>
              </a:srgbClr>
            </a:solidFill>
            <a:round/>
          </a:ln>
        </p:spPr>
      </p:cxnSp>
      <p:cxnSp>
        <p:nvCxnSpPr>
          <p:cNvPr id="176" name="Straight Connector 34"/>
          <p:cNvCxnSpPr>
            <a:stCxn id="159" idx="2"/>
            <a:endCxn id="174" idx="0"/>
          </p:cNvCxnSpPr>
          <p:nvPr/>
        </p:nvCxnSpPr>
        <p:spPr>
          <a:xfrm>
            <a:off x="1631880" y="2904840"/>
            <a:ext cx="537120" cy="359640"/>
          </a:xfrm>
          <a:prstGeom prst="straightConnector1">
            <a:avLst/>
          </a:prstGeom>
          <a:ln w="25400">
            <a:solidFill>
              <a:srgbClr val="1e1e1e">
                <a:lumMod val="75000"/>
                <a:lumOff val="25000"/>
              </a:srgbClr>
            </a:solidFill>
            <a:round/>
          </a:ln>
        </p:spPr>
      </p:cxnSp>
      <p:sp>
        <p:nvSpPr>
          <p:cNvPr id="177" name="TextBox 1"/>
          <p:cNvSpPr/>
          <p:nvPr/>
        </p:nvSpPr>
        <p:spPr>
          <a:xfrm>
            <a:off x="1542960" y="894960"/>
            <a:ext cx="1418760" cy="30744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400" strike="noStrike" u="none">
                <a:solidFill>
                  <a:srgbClr val="000000"/>
                </a:solidFill>
                <a:effectLst/>
                <a:uFillTx/>
                <a:latin typeface="Calibri"/>
                <a:ea typeface="Calibri"/>
              </a:rPr>
              <a:t>HDFS Namenode</a:t>
            </a:r>
            <a:endParaRPr b="0" lang="en-GB" sz="1400" strike="noStrike" u="none">
              <a:solidFill>
                <a:srgbClr val="000000"/>
              </a:solidFill>
              <a:effectLst/>
              <a:uFillTx/>
              <a:latin typeface="Arial"/>
            </a:endParaRPr>
          </a:p>
        </p:txBody>
      </p:sp>
      <p:sp>
        <p:nvSpPr>
          <p:cNvPr id="178" name="TextBox 35"/>
          <p:cNvSpPr/>
          <p:nvPr/>
        </p:nvSpPr>
        <p:spPr>
          <a:xfrm>
            <a:off x="5135040" y="825120"/>
            <a:ext cx="1217520" cy="307440"/>
          </a:xfrm>
          <a:prstGeom prst="rect">
            <a:avLst/>
          </a:prstGeom>
          <a:noFill/>
          <a:ln w="0">
            <a:noFill/>
          </a:ln>
        </p:spPr>
        <p:style>
          <a:lnRef idx="0"/>
          <a:fillRef idx="0"/>
          <a:effectRef idx="0"/>
          <a:fontRef idx="minor"/>
        </p:style>
        <p:txBody>
          <a:bodyPr wrap="none" lIns="90000" rIns="90000" tIns="45000" bIns="45000" anchor="t">
            <a:noAutofit/>
          </a:bodyPr>
          <a:p>
            <a:pPr algn="ctr">
              <a:lnSpc>
                <a:spcPct val="100000"/>
              </a:lnSpc>
            </a:pPr>
            <a:r>
              <a:rPr b="0" lang="en-US" sz="1400" strike="noStrike" u="none">
                <a:solidFill>
                  <a:srgbClr val="000000"/>
                </a:solidFill>
                <a:effectLst/>
                <a:uFillTx/>
                <a:latin typeface="Calibri"/>
                <a:ea typeface="Calibri"/>
              </a:rPr>
              <a:t>Datanode-01</a:t>
            </a:r>
            <a:endParaRPr b="0" lang="en-GB" sz="1400" strike="noStrike" u="none">
              <a:solidFill>
                <a:srgbClr val="000000"/>
              </a:solidFill>
              <a:effectLst/>
              <a:uFillTx/>
              <a:latin typeface="Arial"/>
            </a:endParaRPr>
          </a:p>
        </p:txBody>
      </p:sp>
      <p:sp>
        <p:nvSpPr>
          <p:cNvPr id="179" name="TextBox 37"/>
          <p:cNvSpPr/>
          <p:nvPr/>
        </p:nvSpPr>
        <p:spPr>
          <a:xfrm>
            <a:off x="5093280" y="4166280"/>
            <a:ext cx="1217520" cy="307440"/>
          </a:xfrm>
          <a:prstGeom prst="rect">
            <a:avLst/>
          </a:prstGeom>
          <a:noFill/>
          <a:ln w="0">
            <a:noFill/>
          </a:ln>
        </p:spPr>
        <p:style>
          <a:lnRef idx="0"/>
          <a:fillRef idx="0"/>
          <a:effectRef idx="0"/>
          <a:fontRef idx="minor"/>
        </p:style>
        <p:txBody>
          <a:bodyPr wrap="none" lIns="90000" rIns="90000" tIns="45000" bIns="45000" anchor="t">
            <a:noAutofit/>
          </a:bodyPr>
          <a:p>
            <a:pPr algn="ctr">
              <a:lnSpc>
                <a:spcPct val="100000"/>
              </a:lnSpc>
            </a:pPr>
            <a:r>
              <a:rPr b="0" lang="en-US" sz="1400" strike="noStrike" u="none">
                <a:solidFill>
                  <a:srgbClr val="000000"/>
                </a:solidFill>
                <a:effectLst/>
                <a:uFillTx/>
                <a:latin typeface="Calibri"/>
                <a:ea typeface="Calibri"/>
              </a:rPr>
              <a:t>Datanode-03</a:t>
            </a:r>
            <a:endParaRPr b="0" lang="en-GB" sz="1400" strike="noStrike" u="none">
              <a:solidFill>
                <a:srgbClr val="000000"/>
              </a:solidFill>
              <a:effectLst/>
              <a:uFillTx/>
              <a:latin typeface="Arial"/>
            </a:endParaRPr>
          </a:p>
        </p:txBody>
      </p:sp>
      <p:sp>
        <p:nvSpPr>
          <p:cNvPr id="180" name="TextBox 38"/>
          <p:cNvSpPr/>
          <p:nvPr/>
        </p:nvSpPr>
        <p:spPr>
          <a:xfrm>
            <a:off x="6571800" y="824400"/>
            <a:ext cx="1217520" cy="307440"/>
          </a:xfrm>
          <a:prstGeom prst="rect">
            <a:avLst/>
          </a:prstGeom>
          <a:noFill/>
          <a:ln w="0">
            <a:noFill/>
          </a:ln>
        </p:spPr>
        <p:style>
          <a:lnRef idx="0"/>
          <a:fillRef idx="0"/>
          <a:effectRef idx="0"/>
          <a:fontRef idx="minor"/>
        </p:style>
        <p:txBody>
          <a:bodyPr wrap="none" lIns="90000" rIns="90000" tIns="45000" bIns="45000" anchor="t">
            <a:noAutofit/>
          </a:bodyPr>
          <a:p>
            <a:pPr algn="ctr">
              <a:lnSpc>
                <a:spcPct val="100000"/>
              </a:lnSpc>
            </a:pPr>
            <a:r>
              <a:rPr b="0" lang="en-US" sz="1400" strike="noStrike" u="none">
                <a:solidFill>
                  <a:srgbClr val="000000"/>
                </a:solidFill>
                <a:effectLst/>
                <a:uFillTx/>
                <a:latin typeface="Calibri"/>
                <a:ea typeface="Calibri"/>
              </a:rPr>
              <a:t>Datanode-02</a:t>
            </a:r>
            <a:endParaRPr b="0" lang="en-GB" sz="1400" strike="noStrike" u="none">
              <a:solidFill>
                <a:srgbClr val="000000"/>
              </a:solidFill>
              <a:effectLst/>
              <a:uFillTx/>
              <a:latin typeface="Arial"/>
            </a:endParaRPr>
          </a:p>
        </p:txBody>
      </p:sp>
      <p:sp>
        <p:nvSpPr>
          <p:cNvPr id="181" name="TextBox 39"/>
          <p:cNvSpPr/>
          <p:nvPr/>
        </p:nvSpPr>
        <p:spPr>
          <a:xfrm>
            <a:off x="6571800" y="4178520"/>
            <a:ext cx="1217520" cy="307440"/>
          </a:xfrm>
          <a:prstGeom prst="rect">
            <a:avLst/>
          </a:prstGeom>
          <a:noFill/>
          <a:ln w="0">
            <a:noFill/>
          </a:ln>
        </p:spPr>
        <p:style>
          <a:lnRef idx="0"/>
          <a:fillRef idx="0"/>
          <a:effectRef idx="0"/>
          <a:fontRef idx="minor"/>
        </p:style>
        <p:txBody>
          <a:bodyPr wrap="none" lIns="90000" rIns="90000" tIns="45000" bIns="45000" anchor="t">
            <a:noAutofit/>
          </a:bodyPr>
          <a:p>
            <a:pPr algn="ctr">
              <a:lnSpc>
                <a:spcPct val="100000"/>
              </a:lnSpc>
            </a:pPr>
            <a:r>
              <a:rPr b="0" lang="en-US" sz="1400" strike="noStrike" u="none">
                <a:solidFill>
                  <a:srgbClr val="000000"/>
                </a:solidFill>
                <a:effectLst/>
                <a:uFillTx/>
                <a:latin typeface="Calibri"/>
                <a:ea typeface="Calibri"/>
              </a:rPr>
              <a:t>Datanode-04</a:t>
            </a:r>
            <a:endParaRPr b="0" lang="en-GB" sz="1400" strike="noStrike" u="none">
              <a:solidFill>
                <a:srgbClr val="000000"/>
              </a:solidFill>
              <a:effectLst/>
              <a:uFillTx/>
              <a:latin typeface="Arial"/>
            </a:endParaRPr>
          </a:p>
        </p:txBody>
      </p:sp>
    </p:spTree>
  </p:cSld>
  <mc:AlternateContent>
    <mc:Choice Requires="p14">
      <p:transition spd="slow" advTm="46000" p14:dur="2000"/>
    </mc:Choice>
    <mc:Fallback>
      <p:transition spd="slow" advTm="46000"/>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nodeType="withEffect" fill="hold" presetClass="exit" presetID="9">
                                  <p:stCondLst>
                                    <p:cond delay="0"/>
                                  </p:stCondLst>
                                  <p:childTnLst>
                                    <p:animEffect filter="dissolve" transition="out">
                                      <p:cBhvr additive="repl">
                                        <p:cTn id="8" dur="1000"/>
                                        <p:tgtEl>
                                          <p:spTgt spid="161"/>
                                        </p:tgtEl>
                                      </p:cBhvr>
                                    </p:animEffect>
                                    <p:set>
                                      <p:cBhvr>
                                        <p:cTn id="9" dur="1" fill="hold">
                                          <p:stCondLst>
                                            <p:cond delay="999"/>
                                          </p:stCondLst>
                                        </p:cTn>
                                        <p:tgtEl>
                                          <p:spTgt spid="161"/>
                                        </p:tgtEl>
                                        <p:attrNameLst>
                                          <p:attrName>style.visibility</p:attrName>
                                        </p:attrNameLst>
                                      </p:cBhvr>
                                      <p:to>
                                        <p:strVal val="hidden"/>
                                      </p:to>
                                    </p:set>
                                  </p:childTnLst>
                                </p:cTn>
                              </p:par>
                              <p:par>
                                <p:cTn id="10" nodeType="withEffect" fill="hold" presetClass="exit" presetID="9">
                                  <p:stCondLst>
                                    <p:cond delay="0"/>
                                  </p:stCondLst>
                                  <p:childTnLst>
                                    <p:animEffect filter="dissolve" transition="out">
                                      <p:cBhvr additive="repl">
                                        <p:cTn id="11" dur="1000"/>
                                        <p:tgtEl>
                                          <p:spTgt spid="174"/>
                                        </p:tgtEl>
                                      </p:cBhvr>
                                    </p:animEffect>
                                    <p:set>
                                      <p:cBhvr>
                                        <p:cTn id="12" dur="1" fill="hold">
                                          <p:stCondLst>
                                            <p:cond delay="999"/>
                                          </p:stCondLst>
                                        </p:cTn>
                                        <p:tgtEl>
                                          <p:spTgt spid="174"/>
                                        </p:tgtEl>
                                        <p:attrNameLst>
                                          <p:attrName>style.visibility</p:attrName>
                                        </p:attrNameLst>
                                      </p:cBhvr>
                                      <p:to>
                                        <p:strVal val="hidden"/>
                                      </p:to>
                                    </p:set>
                                  </p:childTnLst>
                                </p:cTn>
                              </p:par>
                              <p:par>
                                <p:cTn id="13" nodeType="withEffect" fill="hold" presetClass="exit" presetID="9">
                                  <p:stCondLst>
                                    <p:cond delay="0"/>
                                  </p:stCondLst>
                                  <p:childTnLst>
                                    <p:animEffect filter="dissolve" transition="out">
                                      <p:cBhvr additive="repl">
                                        <p:cTn id="14" dur="1000"/>
                                        <p:tgtEl>
                                          <p:spTgt spid="176"/>
                                        </p:tgtEl>
                                      </p:cBhvr>
                                    </p:animEffect>
                                    <p:set>
                                      <p:cBhvr>
                                        <p:cTn id="15" dur="1" fill="hold">
                                          <p:stCondLst>
                                            <p:cond delay="999"/>
                                          </p:stCondLst>
                                        </p:cTn>
                                        <p:tgtEl>
                                          <p:spTgt spid="176"/>
                                        </p:tgtEl>
                                        <p:attrNameLst>
                                          <p:attrName>style.visibility</p:attrName>
                                        </p:attrNameLst>
                                      </p:cBhvr>
                                      <p:to>
                                        <p:strVal val="hidden"/>
                                      </p:to>
                                    </p:set>
                                  </p:childTnLst>
                                </p:cTn>
                              </p:par>
                              <p:par>
                                <p:cTn id="16" nodeType="withEffect" fill="hold" presetClass="entr" presetID="9">
                                  <p:stCondLst>
                                    <p:cond delay="0"/>
                                  </p:stCondLst>
                                  <p:childTnLst>
                                    <p:set>
                                      <p:cBhvr>
                                        <p:cTn id="17" dur="1" fill="hold">
                                          <p:stCondLst>
                                            <p:cond delay="0"/>
                                          </p:stCondLst>
                                        </p:cTn>
                                        <p:tgtEl>
                                          <p:spTgt spid="171"/>
                                        </p:tgtEl>
                                        <p:attrNameLst>
                                          <p:attrName>style.visibility</p:attrName>
                                        </p:attrNameLst>
                                      </p:cBhvr>
                                      <p:to>
                                        <p:strVal val="visible"/>
                                      </p:to>
                                    </p:set>
                                    <p:animEffect filter="dissolve" transition="in">
                                      <p:cBhvr additive="repl">
                                        <p:cTn id="18" dur="1000"/>
                                        <p:tgtEl>
                                          <p:spTgt spid="171"/>
                                        </p:tgtEl>
                                      </p:cBhvr>
                                    </p:animEffect>
                                  </p:childTnLst>
                                </p:cTn>
                              </p:par>
                              <p:par>
                                <p:cTn id="19" nodeType="withEffect" fill="hold" presetClass="entr" presetID="9">
                                  <p:stCondLst>
                                    <p:cond delay="0"/>
                                  </p:stCondLst>
                                  <p:childTnLst>
                                    <p:set>
                                      <p:cBhvr>
                                        <p:cTn id="20" dur="1" fill="hold">
                                          <p:stCondLst>
                                            <p:cond delay="0"/>
                                          </p:stCondLst>
                                        </p:cTn>
                                        <p:tgtEl>
                                          <p:spTgt spid="170"/>
                                        </p:tgtEl>
                                        <p:attrNameLst>
                                          <p:attrName>style.visibility</p:attrName>
                                        </p:attrNameLst>
                                      </p:cBhvr>
                                      <p:to>
                                        <p:strVal val="visible"/>
                                      </p:to>
                                    </p:set>
                                    <p:animEffect filter="dissolve" transition="in">
                                      <p:cBhvr additive="repl">
                                        <p:cTn id="21"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an 30"/>
          <p:cNvSpPr/>
          <p:nvPr/>
        </p:nvSpPr>
        <p:spPr>
          <a:xfrm>
            <a:off x="6747480" y="126324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183" name="Can 24"/>
          <p:cNvSpPr/>
          <p:nvPr/>
        </p:nvSpPr>
        <p:spPr>
          <a:xfrm>
            <a:off x="5310720" y="126324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184" name="Can 19"/>
          <p:cNvSpPr/>
          <p:nvPr/>
        </p:nvSpPr>
        <p:spPr>
          <a:xfrm>
            <a:off x="5283000" y="276948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185" name="Can 20"/>
          <p:cNvSpPr/>
          <p:nvPr/>
        </p:nvSpPr>
        <p:spPr>
          <a:xfrm>
            <a:off x="6719760" y="279792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186" name="PlaceHolder 1"/>
          <p:cNvSpPr>
            <a:spLocks noGrp="1"/>
          </p:cNvSpPr>
          <p:nvPr>
            <p:ph type="title"/>
          </p:nvPr>
        </p:nvSpPr>
        <p:spPr>
          <a:xfrm>
            <a:off x="462960" y="3016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Amazon S3 doesn't have a </a:t>
            </a:r>
            <a:r>
              <a:rPr b="1" lang="en-US" sz="2300" strike="noStrike" u="none">
                <a:solidFill>
                  <a:schemeClr val="dk1"/>
                </a:solidFill>
                <a:effectLst/>
                <a:uFillTx/>
                <a:latin typeface="Consolas"/>
                <a:ea typeface="Consolas"/>
              </a:rPr>
              <a:t>rename()</a:t>
            </a:r>
            <a:endParaRPr b="0" lang="en-GB" sz="2300" strike="noStrike" u="none">
              <a:solidFill>
                <a:srgbClr val="000000"/>
              </a:solidFill>
              <a:effectLst/>
              <a:uFillTx/>
              <a:latin typeface="Arial"/>
            </a:endParaRPr>
          </a:p>
        </p:txBody>
      </p:sp>
      <p:sp>
        <p:nvSpPr>
          <p:cNvPr id="187" name="Rounded Rectangle 6"/>
          <p:cNvSpPr/>
          <p:nvPr/>
        </p:nvSpPr>
        <p:spPr>
          <a:xfrm>
            <a:off x="1898280" y="833400"/>
            <a:ext cx="721440" cy="384120"/>
          </a:xfrm>
          <a:prstGeom prst="roundRect">
            <a:avLst>
              <a:gd name="adj" fmla="val 16667"/>
            </a:avLst>
          </a:prstGeom>
          <a:solidFill>
            <a:schemeClr val="accent1">
              <a:lumMod val="40000"/>
              <a:lumOff val="6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a:t>
            </a:r>
            <a:endParaRPr b="0" lang="en-GB" sz="1400" strike="noStrike" u="none">
              <a:solidFill>
                <a:srgbClr val="000000"/>
              </a:solidFill>
              <a:effectLst/>
              <a:uFillTx/>
              <a:latin typeface="Arial"/>
            </a:endParaRPr>
          </a:p>
        </p:txBody>
      </p:sp>
      <p:sp>
        <p:nvSpPr>
          <p:cNvPr id="188" name="Rounded Rectangle 12"/>
          <p:cNvSpPr/>
          <p:nvPr/>
        </p:nvSpPr>
        <p:spPr>
          <a:xfrm>
            <a:off x="1898280" y="1440000"/>
            <a:ext cx="721440" cy="384120"/>
          </a:xfrm>
          <a:prstGeom prst="roundRect">
            <a:avLst>
              <a:gd name="adj" fmla="val 16667"/>
            </a:avLst>
          </a:prstGeom>
          <a:solidFill>
            <a:schemeClr val="accent1">
              <a:lumMod val="40000"/>
              <a:lumOff val="6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work</a:t>
            </a:r>
            <a:endParaRPr b="0" lang="en-GB" sz="1400" strike="noStrike" u="none">
              <a:solidFill>
                <a:srgbClr val="000000"/>
              </a:solidFill>
              <a:effectLst/>
              <a:uFillTx/>
              <a:latin typeface="Arial"/>
            </a:endParaRPr>
          </a:p>
        </p:txBody>
      </p:sp>
      <p:sp>
        <p:nvSpPr>
          <p:cNvPr id="189" name="Rounded Rectangle 13"/>
          <p:cNvSpPr/>
          <p:nvPr/>
        </p:nvSpPr>
        <p:spPr>
          <a:xfrm>
            <a:off x="1091880" y="2139120"/>
            <a:ext cx="1079640" cy="359640"/>
          </a:xfrm>
          <a:prstGeom prst="roundRect">
            <a:avLst>
              <a:gd name="adj" fmla="val 16667"/>
            </a:avLst>
          </a:prstGeom>
          <a:solidFill>
            <a:schemeClr val="accent1">
              <a:lumMod val="40000"/>
              <a:lumOff val="6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_temp</a:t>
            </a:r>
            <a:endParaRPr b="0" lang="en-GB" sz="1400" strike="noStrike" u="none">
              <a:solidFill>
                <a:srgbClr val="000000"/>
              </a:solidFill>
              <a:effectLst/>
              <a:uFillTx/>
              <a:latin typeface="Arial"/>
            </a:endParaRPr>
          </a:p>
        </p:txBody>
      </p:sp>
      <p:sp>
        <p:nvSpPr>
          <p:cNvPr id="190" name="Rounded Rectangle 15"/>
          <p:cNvSpPr/>
          <p:nvPr/>
        </p:nvSpPr>
        <p:spPr>
          <a:xfrm>
            <a:off x="477000" y="3231360"/>
            <a:ext cx="1079640" cy="359640"/>
          </a:xfrm>
          <a:prstGeom prst="roundRect">
            <a:avLst>
              <a:gd name="adj" fmla="val 16667"/>
            </a:avLst>
          </a:prstGeom>
          <a:solidFill>
            <a:schemeClr val="accent2">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part-00</a:t>
            </a:r>
            <a:endParaRPr b="0" lang="en-GB" sz="1400" strike="noStrike" u="none">
              <a:solidFill>
                <a:srgbClr val="000000"/>
              </a:solidFill>
              <a:effectLst/>
              <a:uFillTx/>
              <a:latin typeface="Arial"/>
            </a:endParaRPr>
          </a:p>
        </p:txBody>
      </p:sp>
      <p:sp>
        <p:nvSpPr>
          <p:cNvPr id="191" name="Rounded Rectangle 16"/>
          <p:cNvSpPr/>
          <p:nvPr/>
        </p:nvSpPr>
        <p:spPr>
          <a:xfrm>
            <a:off x="1619280" y="3242160"/>
            <a:ext cx="1079640" cy="359640"/>
          </a:xfrm>
          <a:prstGeom prst="roundRect">
            <a:avLst>
              <a:gd name="adj" fmla="val 16667"/>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part-01</a:t>
            </a:r>
            <a:endParaRPr b="0" lang="en-GB" sz="1400" strike="noStrike" u="none">
              <a:solidFill>
                <a:srgbClr val="000000"/>
              </a:solidFill>
              <a:effectLst/>
              <a:uFillTx/>
              <a:latin typeface="Arial"/>
            </a:endParaRPr>
          </a:p>
        </p:txBody>
      </p:sp>
      <p:sp>
        <p:nvSpPr>
          <p:cNvPr id="192" name="Cube 17"/>
          <p:cNvSpPr/>
          <p:nvPr/>
        </p:nvSpPr>
        <p:spPr>
          <a:xfrm>
            <a:off x="6804000" y="2052360"/>
            <a:ext cx="669600" cy="271800"/>
          </a:xfrm>
          <a:prstGeom prst="cube">
            <a:avLst>
              <a:gd name="adj" fmla="val 25000"/>
            </a:avLst>
          </a:prstGeom>
          <a:solidFill>
            <a:schemeClr val="accent2">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sp>
        <p:nvSpPr>
          <p:cNvPr id="193" name="Cube 25"/>
          <p:cNvSpPr/>
          <p:nvPr/>
        </p:nvSpPr>
        <p:spPr>
          <a:xfrm>
            <a:off x="5381280" y="1640880"/>
            <a:ext cx="669600" cy="271800"/>
          </a:xfrm>
          <a:prstGeom prst="cube">
            <a:avLst>
              <a:gd name="adj" fmla="val 25000"/>
            </a:avLst>
          </a:prstGeom>
          <a:solidFill>
            <a:schemeClr val="accent2">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sp>
        <p:nvSpPr>
          <p:cNvPr id="194" name="Cube 26"/>
          <p:cNvSpPr/>
          <p:nvPr/>
        </p:nvSpPr>
        <p:spPr>
          <a:xfrm>
            <a:off x="6818040" y="3161880"/>
            <a:ext cx="669600" cy="271800"/>
          </a:xfrm>
          <a:prstGeom prst="cube">
            <a:avLst>
              <a:gd name="adj" fmla="val 25000"/>
            </a:avLst>
          </a:prstGeom>
          <a:solidFill>
            <a:schemeClr val="accent2">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sp>
        <p:nvSpPr>
          <p:cNvPr id="195" name="Cube 27"/>
          <p:cNvSpPr/>
          <p:nvPr/>
        </p:nvSpPr>
        <p:spPr>
          <a:xfrm>
            <a:off x="6818040" y="1623600"/>
            <a:ext cx="669600" cy="271800"/>
          </a:xfrm>
          <a:prstGeom prst="cube">
            <a:avLst>
              <a:gd name="adj" fmla="val 25000"/>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196" name="Cube 29"/>
          <p:cNvSpPr/>
          <p:nvPr/>
        </p:nvSpPr>
        <p:spPr>
          <a:xfrm>
            <a:off x="5367240" y="3201840"/>
            <a:ext cx="669600" cy="271800"/>
          </a:xfrm>
          <a:prstGeom prst="cube">
            <a:avLst>
              <a:gd name="adj" fmla="val 25000"/>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cxnSp>
        <p:nvCxnSpPr>
          <p:cNvPr id="197" name="Straight Connector 42"/>
          <p:cNvCxnSpPr>
            <a:stCxn id="187" idx="2"/>
            <a:endCxn id="188" idx="0"/>
          </p:cNvCxnSpPr>
          <p:nvPr/>
        </p:nvCxnSpPr>
        <p:spPr>
          <a:xfrm>
            <a:off x="2259000" y="1217520"/>
            <a:ext cx="360" cy="222840"/>
          </a:xfrm>
          <a:prstGeom prst="straightConnector1">
            <a:avLst/>
          </a:prstGeom>
          <a:ln w="25400">
            <a:solidFill>
              <a:srgbClr val="1e1e1e">
                <a:lumMod val="75000"/>
                <a:lumOff val="25000"/>
              </a:srgbClr>
            </a:solidFill>
            <a:round/>
          </a:ln>
        </p:spPr>
      </p:cxnSp>
      <p:cxnSp>
        <p:nvCxnSpPr>
          <p:cNvPr id="198" name="Straight Connector 45"/>
          <p:cNvCxnSpPr>
            <a:stCxn id="188" idx="2"/>
            <a:endCxn id="189" idx="0"/>
          </p:cNvCxnSpPr>
          <p:nvPr/>
        </p:nvCxnSpPr>
        <p:spPr>
          <a:xfrm flipH="1">
            <a:off x="1631880" y="1824120"/>
            <a:ext cx="627480" cy="315360"/>
          </a:xfrm>
          <a:prstGeom prst="straightConnector1">
            <a:avLst/>
          </a:prstGeom>
          <a:ln w="25400">
            <a:solidFill>
              <a:srgbClr val="1e1e1e">
                <a:lumMod val="75000"/>
                <a:lumOff val="25000"/>
              </a:srgbClr>
            </a:solidFill>
            <a:round/>
          </a:ln>
        </p:spPr>
      </p:cxnSp>
      <p:cxnSp>
        <p:nvCxnSpPr>
          <p:cNvPr id="199" name="Straight Connector 50"/>
          <p:cNvCxnSpPr>
            <a:stCxn id="200" idx="0"/>
            <a:endCxn id="188" idx="2"/>
          </p:cNvCxnSpPr>
          <p:nvPr/>
        </p:nvCxnSpPr>
        <p:spPr>
          <a:xfrm flipH="1" flipV="1">
            <a:off x="2259000" y="1824120"/>
            <a:ext cx="554040" cy="322920"/>
          </a:xfrm>
          <a:prstGeom prst="straightConnector1">
            <a:avLst/>
          </a:prstGeom>
          <a:ln w="25400">
            <a:solidFill>
              <a:srgbClr val="1e1e1e">
                <a:lumMod val="75000"/>
                <a:lumOff val="25000"/>
              </a:srgbClr>
            </a:solidFill>
            <a:round/>
          </a:ln>
        </p:spPr>
      </p:cxnSp>
      <p:sp>
        <p:nvSpPr>
          <p:cNvPr id="200" name="Rounded Rectangle 55"/>
          <p:cNvSpPr/>
          <p:nvPr/>
        </p:nvSpPr>
        <p:spPr>
          <a:xfrm>
            <a:off x="2272680" y="2146680"/>
            <a:ext cx="1079640" cy="359640"/>
          </a:xfrm>
          <a:prstGeom prst="roundRect">
            <a:avLst>
              <a:gd name="adj" fmla="val 16667"/>
            </a:avLst>
          </a:prstGeom>
          <a:solidFill>
            <a:srgbClr val="c386bf"/>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part-01</a:t>
            </a:r>
            <a:endParaRPr b="0" lang="en-GB" sz="1400" strike="noStrike" u="none">
              <a:solidFill>
                <a:srgbClr val="ffffff"/>
              </a:solidFill>
              <a:effectLst/>
              <a:uFillTx/>
              <a:latin typeface="Arial"/>
            </a:endParaRPr>
          </a:p>
        </p:txBody>
      </p:sp>
      <p:sp>
        <p:nvSpPr>
          <p:cNvPr id="201" name="Rectangle 60"/>
          <p:cNvSpPr/>
          <p:nvPr/>
        </p:nvSpPr>
        <p:spPr>
          <a:xfrm>
            <a:off x="217080" y="3734280"/>
            <a:ext cx="313524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LIST /work/_temp/task-01/*</a:t>
            </a:r>
            <a:endParaRPr b="0" lang="en-GB" sz="1400" strike="noStrike" u="none">
              <a:solidFill>
                <a:srgbClr val="000000"/>
              </a:solidFill>
              <a:effectLst/>
              <a:uFillTx/>
              <a:latin typeface="Arial"/>
            </a:endParaRPr>
          </a:p>
        </p:txBody>
      </p:sp>
      <p:sp>
        <p:nvSpPr>
          <p:cNvPr id="202" name="Rounded Rectangle 31"/>
          <p:cNvSpPr/>
          <p:nvPr/>
        </p:nvSpPr>
        <p:spPr>
          <a:xfrm>
            <a:off x="462960" y="2831040"/>
            <a:ext cx="1079640" cy="359640"/>
          </a:xfrm>
          <a:prstGeom prst="roundRect">
            <a:avLst>
              <a:gd name="adj" fmla="val 16667"/>
            </a:avLst>
          </a:prstGeom>
          <a:solidFill>
            <a:schemeClr val="accent1">
              <a:lumMod val="40000"/>
              <a:lumOff val="6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task-00</a:t>
            </a:r>
            <a:endParaRPr b="0" lang="en-GB" sz="1400" strike="noStrike" u="none">
              <a:solidFill>
                <a:srgbClr val="000000"/>
              </a:solidFill>
              <a:effectLst/>
              <a:uFillTx/>
              <a:latin typeface="Arial"/>
            </a:endParaRPr>
          </a:p>
        </p:txBody>
      </p:sp>
      <p:sp>
        <p:nvSpPr>
          <p:cNvPr id="203" name="Rounded Rectangle 32"/>
          <p:cNvSpPr/>
          <p:nvPr/>
        </p:nvSpPr>
        <p:spPr>
          <a:xfrm>
            <a:off x="1628640" y="2858400"/>
            <a:ext cx="1079640" cy="359640"/>
          </a:xfrm>
          <a:prstGeom prst="roundRect">
            <a:avLst>
              <a:gd name="adj" fmla="val 16667"/>
            </a:avLst>
          </a:prstGeom>
          <a:solidFill>
            <a:schemeClr val="accent1">
              <a:lumMod val="40000"/>
              <a:lumOff val="6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task-01</a:t>
            </a:r>
            <a:endParaRPr b="0" lang="en-GB" sz="1400" strike="noStrike" u="none">
              <a:solidFill>
                <a:srgbClr val="000000"/>
              </a:solidFill>
              <a:effectLst/>
              <a:uFillTx/>
              <a:latin typeface="Arial"/>
            </a:endParaRPr>
          </a:p>
        </p:txBody>
      </p:sp>
      <p:cxnSp>
        <p:nvCxnSpPr>
          <p:cNvPr id="204" name="Straight Connector 33"/>
          <p:cNvCxnSpPr>
            <a:stCxn id="189" idx="2"/>
            <a:endCxn id="202" idx="0"/>
          </p:cNvCxnSpPr>
          <p:nvPr/>
        </p:nvCxnSpPr>
        <p:spPr>
          <a:xfrm flipH="1">
            <a:off x="1002960" y="2498760"/>
            <a:ext cx="629280" cy="332640"/>
          </a:xfrm>
          <a:prstGeom prst="straightConnector1">
            <a:avLst/>
          </a:prstGeom>
          <a:ln w="25400">
            <a:solidFill>
              <a:srgbClr val="1e1e1e">
                <a:lumMod val="75000"/>
                <a:lumOff val="25000"/>
              </a:srgbClr>
            </a:solidFill>
            <a:round/>
          </a:ln>
        </p:spPr>
      </p:cxnSp>
      <p:cxnSp>
        <p:nvCxnSpPr>
          <p:cNvPr id="205" name="Straight Connector 34"/>
          <p:cNvCxnSpPr>
            <a:stCxn id="189" idx="2"/>
            <a:endCxn id="203" idx="0"/>
          </p:cNvCxnSpPr>
          <p:nvPr/>
        </p:nvCxnSpPr>
        <p:spPr>
          <a:xfrm>
            <a:off x="1631880" y="2498760"/>
            <a:ext cx="537120" cy="360000"/>
          </a:xfrm>
          <a:prstGeom prst="straightConnector1">
            <a:avLst/>
          </a:prstGeom>
          <a:ln w="25400">
            <a:solidFill>
              <a:srgbClr val="1e1e1e">
                <a:lumMod val="75000"/>
                <a:lumOff val="25000"/>
              </a:srgbClr>
            </a:solidFill>
            <a:round/>
          </a:ln>
        </p:spPr>
      </p:cxnSp>
      <p:sp>
        <p:nvSpPr>
          <p:cNvPr id="206" name="Cube 37"/>
          <p:cNvSpPr/>
          <p:nvPr/>
        </p:nvSpPr>
        <p:spPr>
          <a:xfrm>
            <a:off x="6804000" y="3704040"/>
            <a:ext cx="669600" cy="271800"/>
          </a:xfrm>
          <a:prstGeom prst="cube">
            <a:avLst>
              <a:gd name="adj" fmla="val 25000"/>
            </a:avLst>
          </a:prstGeom>
          <a:solidFill>
            <a:srgbClr val="c386bf"/>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ffffff"/>
              </a:solidFill>
              <a:effectLst/>
              <a:uFillTx/>
              <a:latin typeface="Arial"/>
            </a:endParaRPr>
          </a:p>
        </p:txBody>
      </p:sp>
      <p:sp>
        <p:nvSpPr>
          <p:cNvPr id="207" name="Cube 35"/>
          <p:cNvSpPr/>
          <p:nvPr/>
        </p:nvSpPr>
        <p:spPr>
          <a:xfrm>
            <a:off x="5381280" y="2038320"/>
            <a:ext cx="669600" cy="271800"/>
          </a:xfrm>
          <a:prstGeom prst="cube">
            <a:avLst>
              <a:gd name="adj" fmla="val 25000"/>
            </a:avLst>
          </a:prstGeom>
          <a:solidFill>
            <a:srgbClr val="c386bf"/>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ffffff"/>
              </a:solidFill>
              <a:effectLst/>
              <a:uFillTx/>
              <a:latin typeface="Arial"/>
            </a:endParaRPr>
          </a:p>
        </p:txBody>
      </p:sp>
      <p:sp>
        <p:nvSpPr>
          <p:cNvPr id="208" name="Cube 36"/>
          <p:cNvSpPr/>
          <p:nvPr/>
        </p:nvSpPr>
        <p:spPr>
          <a:xfrm>
            <a:off x="5367240" y="3545640"/>
            <a:ext cx="669600" cy="271800"/>
          </a:xfrm>
          <a:prstGeom prst="cube">
            <a:avLst>
              <a:gd name="adj" fmla="val 25000"/>
            </a:avLst>
          </a:prstGeom>
          <a:solidFill>
            <a:srgbClr val="c386bf"/>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ffffff"/>
              </a:solidFill>
              <a:effectLst/>
              <a:uFillTx/>
              <a:latin typeface="Arial"/>
            </a:endParaRPr>
          </a:p>
        </p:txBody>
      </p:sp>
      <p:sp>
        <p:nvSpPr>
          <p:cNvPr id="209" name="Rectangle 38"/>
          <p:cNvSpPr/>
          <p:nvPr/>
        </p:nvSpPr>
        <p:spPr>
          <a:xfrm>
            <a:off x="217080" y="3991680"/>
            <a:ext cx="483804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COPY /work/_temp/task-01/part-01 /work/part-01</a:t>
            </a:r>
            <a:endParaRPr b="0" lang="en-GB" sz="1400" strike="noStrike" u="none">
              <a:solidFill>
                <a:srgbClr val="000000"/>
              </a:solidFill>
              <a:effectLst/>
              <a:uFillTx/>
              <a:latin typeface="Arial"/>
            </a:endParaRPr>
          </a:p>
        </p:txBody>
      </p:sp>
      <p:sp>
        <p:nvSpPr>
          <p:cNvPr id="210" name="Rectangle 39"/>
          <p:cNvSpPr/>
          <p:nvPr/>
        </p:nvSpPr>
        <p:spPr>
          <a:xfrm>
            <a:off x="201240" y="4255920"/>
            <a:ext cx="483804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DELETE /work/_temp/task-01/part-01</a:t>
            </a:r>
            <a:endParaRPr b="0" lang="en-GB" sz="1400" strike="noStrike" u="none">
              <a:solidFill>
                <a:srgbClr val="000000"/>
              </a:solidFill>
              <a:effectLst/>
              <a:uFillTx/>
              <a:latin typeface="Arial"/>
            </a:endParaRPr>
          </a:p>
        </p:txBody>
      </p:sp>
      <p:sp>
        <p:nvSpPr>
          <p:cNvPr id="211" name="Cube 28"/>
          <p:cNvSpPr/>
          <p:nvPr/>
        </p:nvSpPr>
        <p:spPr>
          <a:xfrm>
            <a:off x="6804000" y="3441960"/>
            <a:ext cx="669600" cy="271800"/>
          </a:xfrm>
          <a:prstGeom prst="cube">
            <a:avLst>
              <a:gd name="adj" fmla="val 25000"/>
            </a:avLst>
          </a:prstGeom>
          <a:solidFill>
            <a:schemeClr val="accent6">
              <a:lumMod val="40000"/>
              <a:lumOff val="60000"/>
            </a:scheme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212" name="TextBox 40"/>
          <p:cNvSpPr/>
          <p:nvPr/>
        </p:nvSpPr>
        <p:spPr>
          <a:xfrm>
            <a:off x="5283000" y="830160"/>
            <a:ext cx="2331000" cy="307440"/>
          </a:xfrm>
          <a:prstGeom prst="rect">
            <a:avLst/>
          </a:prstGeom>
          <a:noFill/>
          <a:ln w="0">
            <a:noFill/>
          </a:ln>
        </p:spPr>
        <p:style>
          <a:lnRef idx="0"/>
          <a:fillRef idx="0"/>
          <a:effectRef idx="0"/>
          <a:fontRef idx="minor"/>
        </p:style>
        <p:txBody>
          <a:bodyPr wrap="none" lIns="90000" rIns="90000" tIns="45000" bIns="45000" anchor="t">
            <a:noAutofit/>
          </a:bodyPr>
          <a:p>
            <a:pPr algn="ctr">
              <a:lnSpc>
                <a:spcPct val="100000"/>
              </a:lnSpc>
            </a:pPr>
            <a:r>
              <a:rPr b="0" lang="en-US" sz="1400" strike="noStrike" u="none">
                <a:solidFill>
                  <a:srgbClr val="000000"/>
                </a:solidFill>
                <a:effectLst/>
                <a:uFillTx/>
                <a:latin typeface="Calibri"/>
                <a:ea typeface="Calibri"/>
              </a:rPr>
              <a:t>S3 Shards</a:t>
            </a:r>
            <a:endParaRPr b="0" lang="en-GB" sz="1400" strike="noStrike" u="none">
              <a:solidFill>
                <a:srgbClr val="000000"/>
              </a:solidFill>
              <a:effectLst/>
              <a:uFillTx/>
              <a:latin typeface="Arial"/>
            </a:endParaRPr>
          </a:p>
        </p:txBody>
      </p:sp>
    </p:spTree>
  </p:cSld>
  <mc:AlternateContent>
    <mc:Choice Requires="p14">
      <p:transition spd="slow" advTm="46000" p14:dur="2000"/>
    </mc:Choice>
    <mc:Fallback>
      <p:transition spd="slow" advTm="46000"/>
    </mc:Fallback>
  </mc:AlternateContent>
  <p:timing>
    <p:tnLst>
      <p:par>
        <p:cTn id="22" dur="indefinite" restart="never" nodeType="tmRoot">
          <p:childTnLst>
            <p:seq>
              <p:cTn id="23" dur="indefinite" nodeType="mainSeq">
                <p:childTnLst>
                  <p:par>
                    <p:cTn id="24" fill="hold">
                      <p:stCondLst>
                        <p:cond delay="indefinite"/>
                      </p:stCondLst>
                      <p:childTnLst>
                        <p:par>
                          <p:cTn id="25" fill="hold">
                            <p:stCondLst>
                              <p:cond delay="0"/>
                            </p:stCondLst>
                            <p:childTnLst>
                              <p:par>
                                <p:cTn id="26" nodeType="clickEffect" fill="hold" presetClass="entr" presetID="1">
                                  <p:stCondLst>
                                    <p:cond delay="0"/>
                                  </p:stCondLst>
                                  <p:childTnLst>
                                    <p:set>
                                      <p:cBhvr>
                                        <p:cTn id="27" dur="1" fill="hold">
                                          <p:stCondLst>
                                            <p:cond delay="0"/>
                                          </p:stCondLst>
                                        </p:cTn>
                                        <p:tgtEl>
                                          <p:spTgt spid="20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nodeType="clickEffect" fill="hold" presetClass="entr" presetID="1">
                                  <p:stCondLst>
                                    <p:cond delay="0"/>
                                  </p:stCondLst>
                                  <p:childTnLst>
                                    <p:set>
                                      <p:cBhvr>
                                        <p:cTn id="31" dur="1" fill="hold">
                                          <p:stCondLst>
                                            <p:cond delay="0"/>
                                          </p:stCondLst>
                                        </p:cTn>
                                        <p:tgtEl>
                                          <p:spTgt spid="209"/>
                                        </p:tgtEl>
                                        <p:attrNameLst>
                                          <p:attrName>style.visibility</p:attrName>
                                        </p:attrNameLst>
                                      </p:cBhvr>
                                      <p:to>
                                        <p:strVal val="visible"/>
                                      </p:to>
                                    </p:set>
                                  </p:childTnLst>
                                </p:cTn>
                              </p:par>
                              <p:par>
                                <p:cTn id="32" nodeType="withEffect" fill="hold" presetClass="entr" presetID="9">
                                  <p:stCondLst>
                                    <p:cond delay="0"/>
                                  </p:stCondLst>
                                  <p:childTnLst>
                                    <p:set>
                                      <p:cBhvr>
                                        <p:cTn id="33" dur="1" fill="hold">
                                          <p:stCondLst>
                                            <p:cond delay="0"/>
                                          </p:stCondLst>
                                        </p:cTn>
                                        <p:tgtEl>
                                          <p:spTgt spid="199"/>
                                        </p:tgtEl>
                                        <p:attrNameLst>
                                          <p:attrName>style.visibility</p:attrName>
                                        </p:attrNameLst>
                                      </p:cBhvr>
                                      <p:to>
                                        <p:strVal val="visible"/>
                                      </p:to>
                                    </p:set>
                                    <p:animEffect filter="dissolve" transition="in">
                                      <p:cBhvr additive="repl">
                                        <p:cTn id="34" dur="5000"/>
                                        <p:tgtEl>
                                          <p:spTgt spid="199"/>
                                        </p:tgtEl>
                                      </p:cBhvr>
                                    </p:animEffect>
                                  </p:childTnLst>
                                </p:cTn>
                              </p:par>
                              <p:par>
                                <p:cTn id="35" nodeType="withEffect" fill="hold" presetClass="entr" presetID="9">
                                  <p:stCondLst>
                                    <p:cond delay="0"/>
                                  </p:stCondLst>
                                  <p:childTnLst>
                                    <p:set>
                                      <p:cBhvr>
                                        <p:cTn id="36" dur="1" fill="hold">
                                          <p:stCondLst>
                                            <p:cond delay="0"/>
                                          </p:stCondLst>
                                        </p:cTn>
                                        <p:tgtEl>
                                          <p:spTgt spid="200"/>
                                        </p:tgtEl>
                                        <p:attrNameLst>
                                          <p:attrName>style.visibility</p:attrName>
                                        </p:attrNameLst>
                                      </p:cBhvr>
                                      <p:to>
                                        <p:strVal val="visible"/>
                                      </p:to>
                                    </p:set>
                                    <p:animEffect filter="dissolve" transition="in">
                                      <p:cBhvr additive="repl">
                                        <p:cTn id="37" dur="5000"/>
                                        <p:tgtEl>
                                          <p:spTgt spid="200"/>
                                        </p:tgtEl>
                                      </p:cBhvr>
                                    </p:animEffect>
                                  </p:childTnLst>
                                </p:cTn>
                              </p:par>
                              <p:par>
                                <p:cTn id="38" nodeType="withEffect" fill="hold" presetClass="entr" presetID="9">
                                  <p:stCondLst>
                                    <p:cond delay="0"/>
                                  </p:stCondLst>
                                  <p:childTnLst>
                                    <p:set>
                                      <p:cBhvr>
                                        <p:cTn id="39" dur="1" fill="hold">
                                          <p:stCondLst>
                                            <p:cond delay="0"/>
                                          </p:stCondLst>
                                        </p:cTn>
                                        <p:tgtEl>
                                          <p:spTgt spid="207"/>
                                        </p:tgtEl>
                                        <p:attrNameLst>
                                          <p:attrName>style.visibility</p:attrName>
                                        </p:attrNameLst>
                                      </p:cBhvr>
                                      <p:to>
                                        <p:strVal val="visible"/>
                                      </p:to>
                                    </p:set>
                                    <p:animEffect filter="dissolve" transition="in">
                                      <p:cBhvr additive="repl">
                                        <p:cTn id="40" dur="5000"/>
                                        <p:tgtEl>
                                          <p:spTgt spid="207"/>
                                        </p:tgtEl>
                                      </p:cBhvr>
                                    </p:animEffect>
                                  </p:childTnLst>
                                </p:cTn>
                              </p:par>
                              <p:par>
                                <p:cTn id="41" nodeType="withEffect" fill="hold" presetClass="entr" presetID="9">
                                  <p:stCondLst>
                                    <p:cond delay="0"/>
                                  </p:stCondLst>
                                  <p:childTnLst>
                                    <p:set>
                                      <p:cBhvr>
                                        <p:cTn id="42" dur="1" fill="hold">
                                          <p:stCondLst>
                                            <p:cond delay="0"/>
                                          </p:stCondLst>
                                        </p:cTn>
                                        <p:tgtEl>
                                          <p:spTgt spid="206"/>
                                        </p:tgtEl>
                                        <p:attrNameLst>
                                          <p:attrName>style.visibility</p:attrName>
                                        </p:attrNameLst>
                                      </p:cBhvr>
                                      <p:to>
                                        <p:strVal val="visible"/>
                                      </p:to>
                                    </p:set>
                                    <p:animEffect filter="dissolve" transition="in">
                                      <p:cBhvr additive="repl">
                                        <p:cTn id="43" dur="5000"/>
                                        <p:tgtEl>
                                          <p:spTgt spid="206"/>
                                        </p:tgtEl>
                                      </p:cBhvr>
                                    </p:animEffect>
                                  </p:childTnLst>
                                </p:cTn>
                              </p:par>
                            </p:childTnLst>
                          </p:cTn>
                        </p:par>
                      </p:childTnLst>
                    </p:cTn>
                  </p:par>
                  <p:par>
                    <p:cTn id="44" fill="hold">
                      <p:stCondLst>
                        <p:cond delay="indefinite"/>
                      </p:stCondLst>
                      <p:childTnLst>
                        <p:par>
                          <p:cTn id="45" fill="hold">
                            <p:stCondLst>
                              <p:cond delay="0"/>
                            </p:stCondLst>
                            <p:childTnLst>
                              <p:par>
                                <p:cTn id="46" nodeType="clickEffect" fill="hold" presetClass="entr" presetID="1">
                                  <p:stCondLst>
                                    <p:cond delay="0"/>
                                  </p:stCondLst>
                                  <p:childTnLst>
                                    <p:set>
                                      <p:cBhvr>
                                        <p:cTn id="47" dur="1" fill="hold">
                                          <p:stCondLst>
                                            <p:cond delay="0"/>
                                          </p:stCondLst>
                                        </p:cTn>
                                        <p:tgtEl>
                                          <p:spTgt spid="210"/>
                                        </p:tgtEl>
                                        <p:attrNameLst>
                                          <p:attrName>style.visibility</p:attrName>
                                        </p:attrNameLst>
                                      </p:cBhvr>
                                      <p:to>
                                        <p:strVal val="visible"/>
                                      </p:to>
                                    </p:set>
                                  </p:childTnLst>
                                </p:cTn>
                              </p:par>
                              <p:par>
                                <p:cTn id="48" nodeType="withEffect" fill="hold" presetClass="exit" presetID="9">
                                  <p:stCondLst>
                                    <p:cond delay="0"/>
                                  </p:stCondLst>
                                  <p:childTnLst>
                                    <p:animEffect filter="dissolve" transition="out">
                                      <p:cBhvr additive="repl">
                                        <p:cTn id="49" dur="1000"/>
                                        <p:tgtEl>
                                          <p:spTgt spid="191"/>
                                        </p:tgtEl>
                                      </p:cBhvr>
                                    </p:animEffect>
                                    <p:set>
                                      <p:cBhvr>
                                        <p:cTn id="50" dur="1" fill="hold">
                                          <p:stCondLst>
                                            <p:cond delay="999"/>
                                          </p:stCondLst>
                                        </p:cTn>
                                        <p:tgtEl>
                                          <p:spTgt spid="191"/>
                                        </p:tgtEl>
                                        <p:attrNameLst>
                                          <p:attrName>style.visibility</p:attrName>
                                        </p:attrNameLst>
                                      </p:cBhvr>
                                      <p:to>
                                        <p:strVal val="hidden"/>
                                      </p:to>
                                    </p:set>
                                  </p:childTnLst>
                                </p:cTn>
                              </p:par>
                              <p:par>
                                <p:cTn id="51" nodeType="withEffect" fill="hold" presetClass="exit" presetID="9">
                                  <p:stCondLst>
                                    <p:cond delay="0"/>
                                  </p:stCondLst>
                                  <p:childTnLst>
                                    <p:animEffect filter="dissolve" transition="out">
                                      <p:cBhvr additive="repl">
                                        <p:cTn id="52" dur="1000"/>
                                        <p:tgtEl>
                                          <p:spTgt spid="203"/>
                                        </p:tgtEl>
                                      </p:cBhvr>
                                    </p:animEffect>
                                    <p:set>
                                      <p:cBhvr>
                                        <p:cTn id="53" dur="1" fill="hold">
                                          <p:stCondLst>
                                            <p:cond delay="999"/>
                                          </p:stCondLst>
                                        </p:cTn>
                                        <p:tgtEl>
                                          <p:spTgt spid="203"/>
                                        </p:tgtEl>
                                        <p:attrNameLst>
                                          <p:attrName>style.visibility</p:attrName>
                                        </p:attrNameLst>
                                      </p:cBhvr>
                                      <p:to>
                                        <p:strVal val="hidden"/>
                                      </p:to>
                                    </p:set>
                                  </p:childTnLst>
                                </p:cTn>
                              </p:par>
                              <p:par>
                                <p:cTn id="54" nodeType="withEffect" fill="hold" presetClass="entr" presetID="9">
                                  <p:stCondLst>
                                    <p:cond delay="0"/>
                                  </p:stCondLst>
                                  <p:childTnLst>
                                    <p:set>
                                      <p:cBhvr>
                                        <p:cTn id="55" dur="1" fill="hold">
                                          <p:stCondLst>
                                            <p:cond delay="0"/>
                                          </p:stCondLst>
                                        </p:cTn>
                                        <p:tgtEl>
                                          <p:spTgt spid="208"/>
                                        </p:tgtEl>
                                        <p:attrNameLst>
                                          <p:attrName>style.visibility</p:attrName>
                                        </p:attrNameLst>
                                      </p:cBhvr>
                                      <p:to>
                                        <p:strVal val="visible"/>
                                      </p:to>
                                    </p:set>
                                    <p:animEffect filter="dissolve" transition="in">
                                      <p:cBhvr additive="repl">
                                        <p:cTn id="56" dur="5000"/>
                                        <p:tgtEl>
                                          <p:spTgt spid="208"/>
                                        </p:tgtEl>
                                      </p:cBhvr>
                                    </p:animEffect>
                                  </p:childTnLst>
                                </p:cTn>
                              </p:par>
                              <p:par>
                                <p:cTn id="57" nodeType="withEffect" fill="hold" presetClass="exit" presetID="9">
                                  <p:stCondLst>
                                    <p:cond delay="0"/>
                                  </p:stCondLst>
                                  <p:childTnLst>
                                    <p:animEffect filter="dissolve" transition="out">
                                      <p:cBhvr additive="repl">
                                        <p:cTn id="58" dur="1000"/>
                                        <p:tgtEl>
                                          <p:spTgt spid="205"/>
                                        </p:tgtEl>
                                      </p:cBhvr>
                                    </p:animEffect>
                                    <p:set>
                                      <p:cBhvr>
                                        <p:cTn id="59" dur="1" fill="hold">
                                          <p:stCondLst>
                                            <p:cond delay="999"/>
                                          </p:stCondLst>
                                        </p:cTn>
                                        <p:tgtEl>
                                          <p:spTgt spid="20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Rounded Rectangle 40"/>
          <p:cNvSpPr/>
          <p:nvPr/>
        </p:nvSpPr>
        <p:spPr>
          <a:xfrm>
            <a:off x="2267640" y="2146680"/>
            <a:ext cx="1079640" cy="359640"/>
          </a:xfrm>
          <a:prstGeom prst="roundRect">
            <a:avLst>
              <a:gd name="adj" fmla="val 16667"/>
            </a:avLst>
          </a:prstGeom>
          <a:solidFill>
            <a:srgbClr val="da95d7">
              <a:alpha val="58000"/>
            </a:srgb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lt1"/>
                </a:solidFill>
                <a:effectLst/>
                <a:uFillTx/>
                <a:latin typeface="Consolas"/>
                <a:ea typeface="Consolas"/>
              </a:rPr>
              <a:t>part-01</a:t>
            </a:r>
            <a:endParaRPr b="0" lang="en-GB" sz="1400" strike="noStrike" u="none">
              <a:solidFill>
                <a:srgbClr val="000000"/>
              </a:solidFill>
              <a:effectLst/>
              <a:uFillTx/>
              <a:latin typeface="Arial"/>
            </a:endParaRPr>
          </a:p>
        </p:txBody>
      </p:sp>
      <p:sp>
        <p:nvSpPr>
          <p:cNvPr id="214" name="Can 20"/>
          <p:cNvSpPr/>
          <p:nvPr/>
        </p:nvSpPr>
        <p:spPr>
          <a:xfrm>
            <a:off x="6719760" y="279792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215" name="Cube 41"/>
          <p:cNvSpPr/>
          <p:nvPr/>
        </p:nvSpPr>
        <p:spPr>
          <a:xfrm>
            <a:off x="6798960" y="3704040"/>
            <a:ext cx="669600" cy="271800"/>
          </a:xfrm>
          <a:prstGeom prst="cube">
            <a:avLst>
              <a:gd name="adj" fmla="val 25000"/>
            </a:avLst>
          </a:prstGeom>
          <a:solidFill>
            <a:srgbClr val="da95d7">
              <a:alpha val="58000"/>
            </a:srgb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216" name="Can 19"/>
          <p:cNvSpPr/>
          <p:nvPr/>
        </p:nvSpPr>
        <p:spPr>
          <a:xfrm>
            <a:off x="5283000" y="276948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217" name="Cube 44"/>
          <p:cNvSpPr/>
          <p:nvPr/>
        </p:nvSpPr>
        <p:spPr>
          <a:xfrm>
            <a:off x="5362200" y="3545640"/>
            <a:ext cx="669600" cy="271800"/>
          </a:xfrm>
          <a:prstGeom prst="cube">
            <a:avLst>
              <a:gd name="adj" fmla="val 25000"/>
            </a:avLst>
          </a:prstGeom>
          <a:solidFill>
            <a:srgbClr val="da95d7">
              <a:alpha val="58000"/>
            </a:srgb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218" name="Can 24"/>
          <p:cNvSpPr/>
          <p:nvPr/>
        </p:nvSpPr>
        <p:spPr>
          <a:xfrm>
            <a:off x="5310720" y="126324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219" name="Cube 43"/>
          <p:cNvSpPr/>
          <p:nvPr/>
        </p:nvSpPr>
        <p:spPr>
          <a:xfrm>
            <a:off x="5376240" y="2038320"/>
            <a:ext cx="669600" cy="271800"/>
          </a:xfrm>
          <a:prstGeom prst="cube">
            <a:avLst>
              <a:gd name="adj" fmla="val 25000"/>
            </a:avLst>
          </a:prstGeom>
          <a:solidFill>
            <a:srgbClr val="da95d7">
              <a:alpha val="58000"/>
            </a:srgb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220" name="Can 30"/>
          <p:cNvSpPr/>
          <p:nvPr/>
        </p:nvSpPr>
        <p:spPr>
          <a:xfrm>
            <a:off x="6747480" y="126324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221" name="PlaceHolder 1"/>
          <p:cNvSpPr>
            <a:spLocks noGrp="1"/>
          </p:cNvSpPr>
          <p:nvPr>
            <p:ph type="title"/>
          </p:nvPr>
        </p:nvSpPr>
        <p:spPr>
          <a:xfrm>
            <a:off x="462960" y="3016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Fix: fundamentally rethink how we commit</a:t>
            </a:r>
            <a:endParaRPr b="0" lang="en-GB" sz="2300" strike="noStrike" u="none">
              <a:solidFill>
                <a:srgbClr val="000000"/>
              </a:solidFill>
              <a:effectLst/>
              <a:uFillTx/>
              <a:latin typeface="Arial"/>
            </a:endParaRPr>
          </a:p>
        </p:txBody>
      </p:sp>
      <p:sp>
        <p:nvSpPr>
          <p:cNvPr id="222" name="Rounded Rectangle 6"/>
          <p:cNvSpPr/>
          <p:nvPr/>
        </p:nvSpPr>
        <p:spPr>
          <a:xfrm>
            <a:off x="1898280" y="833400"/>
            <a:ext cx="721440" cy="384120"/>
          </a:xfrm>
          <a:prstGeom prst="roundRect">
            <a:avLst>
              <a:gd name="adj" fmla="val 16667"/>
            </a:avLst>
          </a:prstGeom>
          <a:solidFill>
            <a:schemeClr val="accent1">
              <a:lumMod val="40000"/>
              <a:lumOff val="6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a:t>
            </a:r>
            <a:endParaRPr b="0" lang="en-GB" sz="1400" strike="noStrike" u="none">
              <a:solidFill>
                <a:srgbClr val="000000"/>
              </a:solidFill>
              <a:effectLst/>
              <a:uFillTx/>
              <a:latin typeface="Arial"/>
            </a:endParaRPr>
          </a:p>
        </p:txBody>
      </p:sp>
      <p:sp>
        <p:nvSpPr>
          <p:cNvPr id="223" name="Rounded Rectangle 12"/>
          <p:cNvSpPr/>
          <p:nvPr/>
        </p:nvSpPr>
        <p:spPr>
          <a:xfrm>
            <a:off x="1898280" y="1440000"/>
            <a:ext cx="721440" cy="384120"/>
          </a:xfrm>
          <a:prstGeom prst="roundRect">
            <a:avLst>
              <a:gd name="adj" fmla="val 16667"/>
            </a:avLst>
          </a:prstGeom>
          <a:solidFill>
            <a:schemeClr val="accent1">
              <a:lumMod val="40000"/>
              <a:lumOff val="6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work</a:t>
            </a:r>
            <a:endParaRPr b="0" lang="en-GB" sz="1400" strike="noStrike" u="none">
              <a:solidFill>
                <a:srgbClr val="000000"/>
              </a:solidFill>
              <a:effectLst/>
              <a:uFillTx/>
              <a:latin typeface="Arial"/>
            </a:endParaRPr>
          </a:p>
        </p:txBody>
      </p:sp>
      <p:sp>
        <p:nvSpPr>
          <p:cNvPr id="224" name="Cube 17"/>
          <p:cNvSpPr/>
          <p:nvPr/>
        </p:nvSpPr>
        <p:spPr>
          <a:xfrm>
            <a:off x="6804000" y="2052360"/>
            <a:ext cx="669600" cy="271800"/>
          </a:xfrm>
          <a:prstGeom prst="cube">
            <a:avLst>
              <a:gd name="adj" fmla="val 25000"/>
            </a:avLst>
          </a:prstGeom>
          <a:solidFill>
            <a:srgbClr val="b1e1f5">
              <a:alpha val="58000"/>
            </a:srgb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sp>
        <p:nvSpPr>
          <p:cNvPr id="225" name="Cube 25"/>
          <p:cNvSpPr/>
          <p:nvPr/>
        </p:nvSpPr>
        <p:spPr>
          <a:xfrm>
            <a:off x="5381280" y="1640880"/>
            <a:ext cx="669600" cy="271800"/>
          </a:xfrm>
          <a:prstGeom prst="cube">
            <a:avLst>
              <a:gd name="adj" fmla="val 25000"/>
            </a:avLst>
          </a:prstGeom>
          <a:solidFill>
            <a:srgbClr val="b1e1f5">
              <a:alpha val="58000"/>
            </a:srgb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sp>
        <p:nvSpPr>
          <p:cNvPr id="226" name="Cube 26"/>
          <p:cNvSpPr/>
          <p:nvPr/>
        </p:nvSpPr>
        <p:spPr>
          <a:xfrm>
            <a:off x="6818040" y="3161880"/>
            <a:ext cx="669600" cy="271800"/>
          </a:xfrm>
          <a:prstGeom prst="cube">
            <a:avLst>
              <a:gd name="adj" fmla="val 25000"/>
            </a:avLst>
          </a:prstGeom>
          <a:solidFill>
            <a:srgbClr val="b1e1f5">
              <a:alpha val="58000"/>
            </a:srgb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cxnSp>
        <p:nvCxnSpPr>
          <p:cNvPr id="227" name="Straight Connector 42"/>
          <p:cNvCxnSpPr>
            <a:stCxn id="222" idx="2"/>
            <a:endCxn id="223" idx="0"/>
          </p:cNvCxnSpPr>
          <p:nvPr/>
        </p:nvCxnSpPr>
        <p:spPr>
          <a:xfrm>
            <a:off x="2259000" y="1217520"/>
            <a:ext cx="360" cy="222840"/>
          </a:xfrm>
          <a:prstGeom prst="straightConnector1">
            <a:avLst/>
          </a:prstGeom>
          <a:ln w="25400">
            <a:solidFill>
              <a:srgbClr val="1e1e1e">
                <a:lumMod val="75000"/>
                <a:lumOff val="25000"/>
              </a:srgbClr>
            </a:solidFill>
            <a:round/>
          </a:ln>
        </p:spPr>
      </p:cxnSp>
      <p:sp>
        <p:nvSpPr>
          <p:cNvPr id="228" name="Rectangle 60"/>
          <p:cNvSpPr/>
          <p:nvPr/>
        </p:nvSpPr>
        <p:spPr>
          <a:xfrm>
            <a:off x="225360" y="2781000"/>
            <a:ext cx="477216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POST /work/part-01?uploads </a:t>
            </a:r>
            <a:r>
              <a:rPr b="0" i="1" lang="en-US" sz="1400" strike="noStrike" u="none">
                <a:solidFill>
                  <a:srgbClr val="000000"/>
                </a:solidFill>
                <a:effectLst/>
                <a:uFillTx/>
                <a:latin typeface="Consolas"/>
                <a:ea typeface="Consolas"/>
              </a:rPr>
              <a:t>=&gt; UploadID</a:t>
            </a:r>
            <a:endParaRPr b="0" lang="en-GB" sz="1400" strike="noStrike" u="none">
              <a:solidFill>
                <a:srgbClr val="000000"/>
              </a:solidFill>
              <a:effectLst/>
              <a:uFillTx/>
              <a:latin typeface="Arial"/>
            </a:endParaRPr>
          </a:p>
        </p:txBody>
      </p:sp>
      <p:sp>
        <p:nvSpPr>
          <p:cNvPr id="229" name="Rectangle 38"/>
          <p:cNvSpPr/>
          <p:nvPr/>
        </p:nvSpPr>
        <p:spPr>
          <a:xfrm>
            <a:off x="221400" y="3249000"/>
            <a:ext cx="509148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POST /work/part01?uploadId=</a:t>
            </a:r>
            <a:r>
              <a:rPr b="0" i="1" lang="en-US" sz="1400" strike="noStrike" u="none">
                <a:solidFill>
                  <a:srgbClr val="000000"/>
                </a:solidFill>
                <a:effectLst/>
                <a:uFillTx/>
                <a:latin typeface="Consolas"/>
                <a:ea typeface="Consolas"/>
              </a:rPr>
              <a:t>UploadID</a:t>
            </a:r>
            <a:r>
              <a:rPr b="0" lang="en-US" sz="1400" strike="noStrike" u="none">
                <a:solidFill>
                  <a:srgbClr val="000000"/>
                </a:solidFill>
                <a:effectLst/>
                <a:uFillTx/>
                <a:latin typeface="Consolas"/>
                <a:ea typeface="Consolas"/>
              </a:rPr>
              <a:t>&amp;</a:t>
            </a:r>
            <a:r>
              <a:rPr b="0" lang="en-US" sz="1400" strike="noStrike" u="none">
                <a:solidFill>
                  <a:srgbClr val="000000"/>
                </a:solidFill>
                <a:effectLst/>
                <a:uFillTx/>
                <a:latin typeface="Arial"/>
                <a:ea typeface="Arial"/>
              </a:rPr>
              <a:t>partNumber=</a:t>
            </a:r>
            <a:r>
              <a:rPr b="0" i="1" lang="en-US" sz="1400" strike="noStrike" u="none">
                <a:solidFill>
                  <a:srgbClr val="000000"/>
                </a:solidFill>
                <a:effectLst/>
                <a:uFillTx/>
                <a:latin typeface="Arial"/>
                <a:ea typeface="Arial"/>
              </a:rPr>
              <a:t>01</a:t>
            </a:r>
            <a:endParaRPr b="0" lang="en-GB" sz="1400" strike="noStrike" u="none">
              <a:solidFill>
                <a:srgbClr val="000000"/>
              </a:solidFill>
              <a:effectLst/>
              <a:uFillTx/>
              <a:latin typeface="Arial"/>
            </a:endParaRPr>
          </a:p>
        </p:txBody>
      </p:sp>
      <p:sp>
        <p:nvSpPr>
          <p:cNvPr id="230" name="Rectangle 27"/>
          <p:cNvSpPr/>
          <p:nvPr/>
        </p:nvSpPr>
        <p:spPr>
          <a:xfrm>
            <a:off x="216360" y="3550320"/>
            <a:ext cx="509148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POST /work/part01?uploadId=</a:t>
            </a:r>
            <a:r>
              <a:rPr b="0" i="1" lang="en-US" sz="1400" strike="noStrike" u="none">
                <a:solidFill>
                  <a:srgbClr val="000000"/>
                </a:solidFill>
                <a:effectLst/>
                <a:uFillTx/>
                <a:latin typeface="Consolas"/>
                <a:ea typeface="Consolas"/>
              </a:rPr>
              <a:t>UploadID</a:t>
            </a:r>
            <a:r>
              <a:rPr b="0" lang="en-US" sz="1400" strike="noStrike" u="none">
                <a:solidFill>
                  <a:srgbClr val="000000"/>
                </a:solidFill>
                <a:effectLst/>
                <a:uFillTx/>
                <a:latin typeface="Consolas"/>
                <a:ea typeface="Consolas"/>
              </a:rPr>
              <a:t>&amp;</a:t>
            </a:r>
            <a:r>
              <a:rPr b="0" lang="en-US" sz="1400" strike="noStrike" u="none">
                <a:solidFill>
                  <a:srgbClr val="000000"/>
                </a:solidFill>
                <a:effectLst/>
                <a:uFillTx/>
                <a:latin typeface="Arial"/>
                <a:ea typeface="Arial"/>
              </a:rPr>
              <a:t>partNumber=</a:t>
            </a:r>
            <a:r>
              <a:rPr b="0" i="1" lang="en-US" sz="1400" strike="noStrike" u="none">
                <a:solidFill>
                  <a:srgbClr val="000000"/>
                </a:solidFill>
                <a:effectLst/>
                <a:uFillTx/>
                <a:latin typeface="Arial"/>
                <a:ea typeface="Arial"/>
              </a:rPr>
              <a:t>02</a:t>
            </a:r>
            <a:endParaRPr b="0" lang="en-GB" sz="1400" strike="noStrike" u="none">
              <a:solidFill>
                <a:srgbClr val="000000"/>
              </a:solidFill>
              <a:effectLst/>
              <a:uFillTx/>
              <a:latin typeface="Arial"/>
            </a:endParaRPr>
          </a:p>
        </p:txBody>
      </p:sp>
      <p:sp>
        <p:nvSpPr>
          <p:cNvPr id="231" name="Rectangle 28"/>
          <p:cNvSpPr/>
          <p:nvPr/>
        </p:nvSpPr>
        <p:spPr>
          <a:xfrm>
            <a:off x="225360" y="3844080"/>
            <a:ext cx="509148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POST /work/part01?uploadId=</a:t>
            </a:r>
            <a:r>
              <a:rPr b="0" i="1" lang="en-US" sz="1400" strike="noStrike" u="none">
                <a:solidFill>
                  <a:srgbClr val="000000"/>
                </a:solidFill>
                <a:effectLst/>
                <a:uFillTx/>
                <a:latin typeface="Consolas"/>
                <a:ea typeface="Consolas"/>
              </a:rPr>
              <a:t>UploadID</a:t>
            </a:r>
            <a:r>
              <a:rPr b="0" lang="en-US" sz="1400" strike="noStrike" u="none">
                <a:solidFill>
                  <a:srgbClr val="000000"/>
                </a:solidFill>
                <a:effectLst/>
                <a:uFillTx/>
                <a:latin typeface="Consolas"/>
                <a:ea typeface="Consolas"/>
              </a:rPr>
              <a:t>&amp;</a:t>
            </a:r>
            <a:r>
              <a:rPr b="0" lang="en-US" sz="1400" strike="noStrike" u="none">
                <a:solidFill>
                  <a:srgbClr val="000000"/>
                </a:solidFill>
                <a:effectLst/>
                <a:uFillTx/>
                <a:latin typeface="Arial"/>
                <a:ea typeface="Arial"/>
              </a:rPr>
              <a:t>partNumber=</a:t>
            </a:r>
            <a:r>
              <a:rPr b="0" i="1" lang="en-US" sz="1400" strike="noStrike" u="none">
                <a:solidFill>
                  <a:srgbClr val="000000"/>
                </a:solidFill>
                <a:effectLst/>
                <a:uFillTx/>
                <a:latin typeface="Arial"/>
                <a:ea typeface="Arial"/>
              </a:rPr>
              <a:t>03</a:t>
            </a:r>
            <a:endParaRPr b="0" lang="en-GB" sz="1400" strike="noStrike" u="none">
              <a:solidFill>
                <a:srgbClr val="000000"/>
              </a:solidFill>
              <a:effectLst/>
              <a:uFillTx/>
              <a:latin typeface="Arial"/>
            </a:endParaRPr>
          </a:p>
        </p:txBody>
      </p:sp>
      <p:sp>
        <p:nvSpPr>
          <p:cNvPr id="232" name="TextBox 29"/>
          <p:cNvSpPr/>
          <p:nvPr/>
        </p:nvSpPr>
        <p:spPr>
          <a:xfrm>
            <a:off x="5283000" y="830160"/>
            <a:ext cx="2331000" cy="307440"/>
          </a:xfrm>
          <a:prstGeom prst="rect">
            <a:avLst/>
          </a:prstGeom>
          <a:noFill/>
          <a:ln w="0">
            <a:noFill/>
          </a:ln>
        </p:spPr>
        <p:style>
          <a:lnRef idx="0"/>
          <a:fillRef idx="0"/>
          <a:effectRef idx="0"/>
          <a:fontRef idx="minor"/>
        </p:style>
        <p:txBody>
          <a:bodyPr wrap="none" lIns="90000" rIns="90000" tIns="45000" bIns="45000" anchor="t">
            <a:noAutofit/>
          </a:bodyPr>
          <a:p>
            <a:pPr algn="ctr">
              <a:lnSpc>
                <a:spcPct val="100000"/>
              </a:lnSpc>
            </a:pPr>
            <a:r>
              <a:rPr b="0" lang="en-US" sz="1400" strike="noStrike" u="none">
                <a:solidFill>
                  <a:srgbClr val="000000"/>
                </a:solidFill>
                <a:effectLst/>
                <a:uFillTx/>
                <a:latin typeface="Calibri"/>
                <a:ea typeface="Calibri"/>
              </a:rPr>
              <a:t>S3 Shards</a:t>
            </a:r>
            <a:endParaRPr b="0" lang="en-GB" sz="1400" strike="noStrike" u="none">
              <a:solidFill>
                <a:srgbClr val="000000"/>
              </a:solidFill>
              <a:effectLst/>
              <a:uFillTx/>
              <a:latin typeface="Arial"/>
            </a:endParaRPr>
          </a:p>
        </p:txBody>
      </p:sp>
    </p:spTree>
  </p:cSld>
  <mc:AlternateContent>
    <mc:Choice Requires="p14">
      <p:transition spd="slow" advTm="46000" p14:dur="2000"/>
    </mc:Choice>
    <mc:Fallback>
      <p:transition spd="slow" advTm="46000"/>
    </mc:Fallback>
  </mc:AlternateContent>
  <p:timing>
    <p:tnLst>
      <p:par>
        <p:cTn id="60" dur="indefinite" restart="never" nodeType="tmRoot">
          <p:childTnLst>
            <p:seq>
              <p:cTn id="61" dur="indefinite" nodeType="mainSeq">
                <p:childTnLst>
                  <p:par>
                    <p:cTn id="62" fill="hold">
                      <p:stCondLst>
                        <p:cond delay="indefinite"/>
                      </p:stCondLst>
                      <p:childTnLst>
                        <p:par>
                          <p:cTn id="63" fill="hold">
                            <p:stCondLst>
                              <p:cond delay="0"/>
                            </p:stCondLst>
                            <p:childTnLst>
                              <p:par>
                                <p:cTn id="64" nodeType="clickEffect" fill="hold" presetClass="entr" presetID="1">
                                  <p:stCondLst>
                                    <p:cond delay="0"/>
                                  </p:stCondLst>
                                  <p:childTnLst>
                                    <p:set>
                                      <p:cBhvr>
                                        <p:cTn id="65" dur="1" fill="hold">
                                          <p:stCondLst>
                                            <p:cond delay="0"/>
                                          </p:stCondLst>
                                        </p:cTn>
                                        <p:tgtEl>
                                          <p:spTgt spid="228"/>
                                        </p:tgtEl>
                                        <p:attrNameLst>
                                          <p:attrName>style.visibility</p:attrName>
                                        </p:attrNameLst>
                                      </p:cBhvr>
                                      <p:to>
                                        <p:strVal val="visible"/>
                                      </p:to>
                                    </p:set>
                                  </p:childTnLst>
                                </p:cTn>
                              </p:par>
                            </p:childTnLst>
                          </p:cTn>
                        </p:par>
                        <p:par>
                          <p:cTn id="66" fill="hold">
                            <p:stCondLst>
                              <p:cond delay="0"/>
                            </p:stCondLst>
                            <p:childTnLst>
                              <p:par>
                                <p:cTn id="67" nodeType="afterEffect" fill="hold" presetClass="entr" presetID="1">
                                  <p:stCondLst>
                                    <p:cond delay="2000"/>
                                  </p:stCondLst>
                                  <p:childTnLst>
                                    <p:set>
                                      <p:cBhvr>
                                        <p:cTn id="68" dur="1" fill="hold">
                                          <p:stCondLst>
                                            <p:cond delay="0"/>
                                          </p:stCondLst>
                                        </p:cTn>
                                        <p:tgtEl>
                                          <p:spTgt spid="21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229"/>
                                        </p:tgtEl>
                                        <p:attrNameLst>
                                          <p:attrName>style.visibility</p:attrName>
                                        </p:attrNameLst>
                                      </p:cBhvr>
                                      <p:to>
                                        <p:strVal val="visible"/>
                                      </p:to>
                                    </p:set>
                                  </p:childTnLst>
                                </p:cTn>
                              </p:par>
                              <p:par>
                                <p:cTn id="73" nodeType="withEffect" fill="hold" presetClass="entr" presetID="9">
                                  <p:stCondLst>
                                    <p:cond delay="0"/>
                                  </p:stCondLst>
                                  <p:childTnLst>
                                    <p:set>
                                      <p:cBhvr>
                                        <p:cTn id="74" dur="1" fill="hold">
                                          <p:stCondLst>
                                            <p:cond delay="0"/>
                                          </p:stCondLst>
                                        </p:cTn>
                                        <p:tgtEl>
                                          <p:spTgt spid="219"/>
                                        </p:tgtEl>
                                        <p:attrNameLst>
                                          <p:attrName>style.visibility</p:attrName>
                                        </p:attrNameLst>
                                      </p:cBhvr>
                                      <p:to>
                                        <p:strVal val="visible"/>
                                      </p:to>
                                    </p:set>
                                    <p:animEffect filter="dissolve" transition="in">
                                      <p:cBhvr additive="repl">
                                        <p:cTn id="75" dur="5000"/>
                                        <p:tgtEl>
                                          <p:spTgt spid="219"/>
                                        </p:tgtEl>
                                      </p:cBhvr>
                                    </p:animEffect>
                                  </p:childTnLst>
                                </p:cTn>
                              </p:par>
                            </p:childTnLst>
                          </p:cTn>
                        </p:par>
                      </p:childTnLst>
                    </p:cTn>
                  </p:par>
                  <p:par>
                    <p:cTn id="76" fill="hold">
                      <p:stCondLst>
                        <p:cond delay="indefinite"/>
                      </p:stCondLst>
                      <p:childTnLst>
                        <p:par>
                          <p:cTn id="77" fill="hold">
                            <p:stCondLst>
                              <p:cond delay="0"/>
                            </p:stCondLst>
                            <p:childTnLst>
                              <p:par>
                                <p:cTn id="78" nodeType="clickEffect" fill="hold" presetClass="entr" presetID="1">
                                  <p:stCondLst>
                                    <p:cond delay="0"/>
                                  </p:stCondLst>
                                  <p:childTnLst>
                                    <p:set>
                                      <p:cBhvr>
                                        <p:cTn id="79" dur="1" fill="hold">
                                          <p:stCondLst>
                                            <p:cond delay="0"/>
                                          </p:stCondLst>
                                        </p:cTn>
                                        <p:tgtEl>
                                          <p:spTgt spid="230"/>
                                        </p:tgtEl>
                                        <p:attrNameLst>
                                          <p:attrName>style.visibility</p:attrName>
                                        </p:attrNameLst>
                                      </p:cBhvr>
                                      <p:to>
                                        <p:strVal val="visible"/>
                                      </p:to>
                                    </p:set>
                                  </p:childTnLst>
                                </p:cTn>
                              </p:par>
                              <p:par>
                                <p:cTn id="80" nodeType="withEffect" fill="hold" presetClass="entr" presetID="9">
                                  <p:stCondLst>
                                    <p:cond delay="0"/>
                                  </p:stCondLst>
                                  <p:childTnLst>
                                    <p:set>
                                      <p:cBhvr>
                                        <p:cTn id="81" dur="1" fill="hold">
                                          <p:stCondLst>
                                            <p:cond delay="0"/>
                                          </p:stCondLst>
                                        </p:cTn>
                                        <p:tgtEl>
                                          <p:spTgt spid="215"/>
                                        </p:tgtEl>
                                        <p:attrNameLst>
                                          <p:attrName>style.visibility</p:attrName>
                                        </p:attrNameLst>
                                      </p:cBhvr>
                                      <p:to>
                                        <p:strVal val="visible"/>
                                      </p:to>
                                    </p:set>
                                    <p:animEffect filter="dissolve" transition="in">
                                      <p:cBhvr additive="repl">
                                        <p:cTn id="82" dur="5000"/>
                                        <p:tgtEl>
                                          <p:spTgt spid="215"/>
                                        </p:tgtEl>
                                      </p:cBhvr>
                                    </p:animEffec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231"/>
                                        </p:tgtEl>
                                        <p:attrNameLst>
                                          <p:attrName>style.visibility</p:attrName>
                                        </p:attrNameLst>
                                      </p:cBhvr>
                                      <p:to>
                                        <p:strVal val="visible"/>
                                      </p:to>
                                    </p:set>
                                  </p:childTnLst>
                                </p:cTn>
                              </p:par>
                              <p:par>
                                <p:cTn id="87" nodeType="withEffect" fill="hold" presetClass="entr" presetID="9">
                                  <p:stCondLst>
                                    <p:cond delay="0"/>
                                  </p:stCondLst>
                                  <p:childTnLst>
                                    <p:set>
                                      <p:cBhvr>
                                        <p:cTn id="88" dur="1" fill="hold">
                                          <p:stCondLst>
                                            <p:cond delay="0"/>
                                          </p:stCondLst>
                                        </p:cTn>
                                        <p:tgtEl>
                                          <p:spTgt spid="217"/>
                                        </p:tgtEl>
                                        <p:attrNameLst>
                                          <p:attrName>style.visibility</p:attrName>
                                        </p:attrNameLst>
                                      </p:cBhvr>
                                      <p:to>
                                        <p:strVal val="visible"/>
                                      </p:to>
                                    </p:set>
                                    <p:animEffect filter="dissolve" transition="in">
                                      <p:cBhvr additive="repl">
                                        <p:cTn id="89" dur="5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an 30"/>
          <p:cNvSpPr/>
          <p:nvPr/>
        </p:nvSpPr>
        <p:spPr>
          <a:xfrm>
            <a:off x="6747480" y="126324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234" name="Can 24"/>
          <p:cNvSpPr/>
          <p:nvPr/>
        </p:nvSpPr>
        <p:spPr>
          <a:xfrm>
            <a:off x="5310720" y="126324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235" name="Can 19"/>
          <p:cNvSpPr/>
          <p:nvPr/>
        </p:nvSpPr>
        <p:spPr>
          <a:xfrm>
            <a:off x="5283000" y="276948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236" name="Can 20"/>
          <p:cNvSpPr/>
          <p:nvPr/>
        </p:nvSpPr>
        <p:spPr>
          <a:xfrm>
            <a:off x="6719760" y="2797920"/>
            <a:ext cx="866160" cy="1271880"/>
          </a:xfrm>
          <a:prstGeom prst="can">
            <a:avLst>
              <a:gd name="adj" fmla="val 25000"/>
            </a:avLst>
          </a:prstGeom>
          <a:solidFill>
            <a:schemeClr val="accent5">
              <a:lumMod val="20000"/>
              <a:lumOff val="8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Arial"/>
              <a:ea typeface="Arial"/>
            </a:endParaRPr>
          </a:p>
        </p:txBody>
      </p:sp>
      <p:sp>
        <p:nvSpPr>
          <p:cNvPr id="237" name="PlaceHolder 1"/>
          <p:cNvSpPr>
            <a:spLocks noGrp="1"/>
          </p:cNvSpPr>
          <p:nvPr>
            <p:ph type="title"/>
          </p:nvPr>
        </p:nvSpPr>
        <p:spPr>
          <a:xfrm>
            <a:off x="462960" y="3016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job manager selectively completes tasks' multipart uploads</a:t>
            </a:r>
            <a:endParaRPr b="0" lang="en-GB" sz="2300" strike="noStrike" u="none">
              <a:solidFill>
                <a:srgbClr val="000000"/>
              </a:solidFill>
              <a:effectLst/>
              <a:uFillTx/>
              <a:latin typeface="Arial"/>
            </a:endParaRPr>
          </a:p>
        </p:txBody>
      </p:sp>
      <p:sp>
        <p:nvSpPr>
          <p:cNvPr id="238" name="Rounded Rectangle 6"/>
          <p:cNvSpPr/>
          <p:nvPr/>
        </p:nvSpPr>
        <p:spPr>
          <a:xfrm>
            <a:off x="1898280" y="833400"/>
            <a:ext cx="721440" cy="384120"/>
          </a:xfrm>
          <a:prstGeom prst="roundRect">
            <a:avLst>
              <a:gd name="adj" fmla="val 16667"/>
            </a:avLst>
          </a:prstGeom>
          <a:solidFill>
            <a:schemeClr val="accent1">
              <a:lumMod val="40000"/>
              <a:lumOff val="6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a:t>
            </a:r>
            <a:endParaRPr b="0" lang="en-GB" sz="1400" strike="noStrike" u="none">
              <a:solidFill>
                <a:srgbClr val="000000"/>
              </a:solidFill>
              <a:effectLst/>
              <a:uFillTx/>
              <a:latin typeface="Arial"/>
            </a:endParaRPr>
          </a:p>
        </p:txBody>
      </p:sp>
      <p:sp>
        <p:nvSpPr>
          <p:cNvPr id="239" name="Rounded Rectangle 12"/>
          <p:cNvSpPr/>
          <p:nvPr/>
        </p:nvSpPr>
        <p:spPr>
          <a:xfrm>
            <a:off x="1898280" y="1440000"/>
            <a:ext cx="721440" cy="384120"/>
          </a:xfrm>
          <a:prstGeom prst="roundRect">
            <a:avLst>
              <a:gd name="adj" fmla="val 16667"/>
            </a:avLst>
          </a:prstGeom>
          <a:solidFill>
            <a:schemeClr val="accent1">
              <a:lumMod val="40000"/>
              <a:lumOff val="60000"/>
            </a:schemeClr>
          </a:solidFill>
          <a:ln>
            <a:solidFill>
              <a:srgbClr val="2e801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work</a:t>
            </a:r>
            <a:endParaRPr b="0" lang="en-GB" sz="1400" strike="noStrike" u="none">
              <a:solidFill>
                <a:srgbClr val="000000"/>
              </a:solidFill>
              <a:effectLst/>
              <a:uFillTx/>
              <a:latin typeface="Arial"/>
            </a:endParaRPr>
          </a:p>
        </p:txBody>
      </p:sp>
      <p:sp>
        <p:nvSpPr>
          <p:cNvPr id="240" name="Rounded Rectangle 15"/>
          <p:cNvSpPr/>
          <p:nvPr/>
        </p:nvSpPr>
        <p:spPr>
          <a:xfrm>
            <a:off x="1157400" y="2145960"/>
            <a:ext cx="1079640" cy="359640"/>
          </a:xfrm>
          <a:prstGeom prst="roundRect">
            <a:avLst>
              <a:gd name="adj" fmla="val 16667"/>
            </a:avLst>
          </a:prstGeom>
          <a:solidFill>
            <a:srgbClr val="b1e1f5">
              <a:alpha val="58000"/>
            </a:srgb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lt1"/>
                </a:solidFill>
                <a:effectLst/>
                <a:uFillTx/>
                <a:latin typeface="Consolas"/>
                <a:ea typeface="Consolas"/>
              </a:rPr>
              <a:t>part-00</a:t>
            </a:r>
            <a:endParaRPr b="0" lang="en-GB" sz="1400" strike="noStrike" u="none">
              <a:solidFill>
                <a:srgbClr val="000000"/>
              </a:solidFill>
              <a:effectLst/>
              <a:uFillTx/>
              <a:latin typeface="Arial"/>
            </a:endParaRPr>
          </a:p>
        </p:txBody>
      </p:sp>
      <p:sp>
        <p:nvSpPr>
          <p:cNvPr id="241" name="Cube 17"/>
          <p:cNvSpPr/>
          <p:nvPr/>
        </p:nvSpPr>
        <p:spPr>
          <a:xfrm>
            <a:off x="6804000" y="2052360"/>
            <a:ext cx="669600" cy="271800"/>
          </a:xfrm>
          <a:prstGeom prst="cube">
            <a:avLst>
              <a:gd name="adj" fmla="val 25000"/>
            </a:avLst>
          </a:prstGeom>
          <a:solidFill>
            <a:srgbClr val="b1e1f5">
              <a:alpha val="58000"/>
            </a:srgb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sp>
        <p:nvSpPr>
          <p:cNvPr id="242" name="Cube 25"/>
          <p:cNvSpPr/>
          <p:nvPr/>
        </p:nvSpPr>
        <p:spPr>
          <a:xfrm>
            <a:off x="5381280" y="1640880"/>
            <a:ext cx="669600" cy="271800"/>
          </a:xfrm>
          <a:prstGeom prst="cube">
            <a:avLst>
              <a:gd name="adj" fmla="val 25000"/>
            </a:avLst>
          </a:prstGeom>
          <a:solidFill>
            <a:srgbClr val="b1e1f5">
              <a:alpha val="58000"/>
            </a:srgb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sp>
        <p:nvSpPr>
          <p:cNvPr id="243" name="Cube 26"/>
          <p:cNvSpPr/>
          <p:nvPr/>
        </p:nvSpPr>
        <p:spPr>
          <a:xfrm>
            <a:off x="6818040" y="3161880"/>
            <a:ext cx="669600" cy="271800"/>
          </a:xfrm>
          <a:prstGeom prst="cube">
            <a:avLst>
              <a:gd name="adj" fmla="val 25000"/>
            </a:avLst>
          </a:prstGeom>
          <a:solidFill>
            <a:srgbClr val="b1e1f5">
              <a:alpha val="58000"/>
            </a:srgb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lt1"/>
                </a:solidFill>
                <a:effectLst/>
                <a:uFillTx/>
                <a:latin typeface="Consolas"/>
                <a:ea typeface="Consolas"/>
              </a:rPr>
              <a:t>00</a:t>
            </a:r>
            <a:endParaRPr b="0" lang="en-GB" sz="1400" strike="noStrike" u="none">
              <a:solidFill>
                <a:srgbClr val="000000"/>
              </a:solidFill>
              <a:effectLst/>
              <a:uFillTx/>
              <a:latin typeface="Arial"/>
            </a:endParaRPr>
          </a:p>
        </p:txBody>
      </p:sp>
      <p:cxnSp>
        <p:nvCxnSpPr>
          <p:cNvPr id="244" name="Straight Connector 42"/>
          <p:cNvCxnSpPr>
            <a:stCxn id="238" idx="2"/>
            <a:endCxn id="239" idx="0"/>
          </p:cNvCxnSpPr>
          <p:nvPr/>
        </p:nvCxnSpPr>
        <p:spPr>
          <a:xfrm>
            <a:off x="2259000" y="1217520"/>
            <a:ext cx="360" cy="222840"/>
          </a:xfrm>
          <a:prstGeom prst="straightConnector1">
            <a:avLst/>
          </a:prstGeom>
          <a:ln w="25400">
            <a:solidFill>
              <a:srgbClr val="1e1e1e">
                <a:lumMod val="75000"/>
                <a:lumOff val="25000"/>
              </a:srgbClr>
            </a:solidFill>
            <a:round/>
          </a:ln>
        </p:spPr>
      </p:cxnSp>
      <p:cxnSp>
        <p:nvCxnSpPr>
          <p:cNvPr id="245" name="Straight Connector 50"/>
          <p:cNvCxnSpPr>
            <a:stCxn id="246" idx="0"/>
            <a:endCxn id="239" idx="2"/>
          </p:cNvCxnSpPr>
          <p:nvPr/>
        </p:nvCxnSpPr>
        <p:spPr>
          <a:xfrm flipH="1" flipV="1">
            <a:off x="2259000" y="1824120"/>
            <a:ext cx="554040" cy="322920"/>
          </a:xfrm>
          <a:prstGeom prst="straightConnector1">
            <a:avLst/>
          </a:prstGeom>
          <a:ln w="25400">
            <a:solidFill>
              <a:srgbClr val="1e1e1e">
                <a:lumMod val="75000"/>
                <a:lumOff val="25000"/>
              </a:srgbClr>
            </a:solidFill>
            <a:round/>
          </a:ln>
        </p:spPr>
      </p:cxnSp>
      <p:sp>
        <p:nvSpPr>
          <p:cNvPr id="246" name="Rounded Rectangle 55"/>
          <p:cNvSpPr/>
          <p:nvPr/>
        </p:nvSpPr>
        <p:spPr>
          <a:xfrm>
            <a:off x="2272680" y="2146680"/>
            <a:ext cx="1079640" cy="359640"/>
          </a:xfrm>
          <a:prstGeom prst="roundRect">
            <a:avLst>
              <a:gd name="adj" fmla="val 16667"/>
            </a:avLst>
          </a:prstGeom>
          <a:solidFill>
            <a:srgbClr val="c386bf"/>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part-01</a:t>
            </a:r>
            <a:endParaRPr b="0" lang="en-GB" sz="1400" strike="noStrike" u="none">
              <a:solidFill>
                <a:srgbClr val="ffffff"/>
              </a:solidFill>
              <a:effectLst/>
              <a:uFillTx/>
              <a:latin typeface="Arial"/>
            </a:endParaRPr>
          </a:p>
        </p:txBody>
      </p:sp>
      <p:sp>
        <p:nvSpPr>
          <p:cNvPr id="247" name="Rectangle 60"/>
          <p:cNvSpPr/>
          <p:nvPr/>
        </p:nvSpPr>
        <p:spPr>
          <a:xfrm>
            <a:off x="225360" y="2669040"/>
            <a:ext cx="477216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(somehow list pending uploads of task 01)</a:t>
            </a:r>
            <a:endParaRPr b="0" lang="en-GB" sz="1400" strike="noStrike" u="none">
              <a:solidFill>
                <a:srgbClr val="000000"/>
              </a:solidFill>
              <a:effectLst/>
              <a:uFillTx/>
              <a:latin typeface="Arial"/>
            </a:endParaRPr>
          </a:p>
        </p:txBody>
      </p:sp>
      <p:sp>
        <p:nvSpPr>
          <p:cNvPr id="248" name="Cube 37"/>
          <p:cNvSpPr/>
          <p:nvPr/>
        </p:nvSpPr>
        <p:spPr>
          <a:xfrm>
            <a:off x="6804000" y="3704040"/>
            <a:ext cx="669600" cy="271800"/>
          </a:xfrm>
          <a:prstGeom prst="cube">
            <a:avLst>
              <a:gd name="adj" fmla="val 25000"/>
            </a:avLst>
          </a:prstGeom>
          <a:solidFill>
            <a:srgbClr val="c386bf"/>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ffffff"/>
              </a:solidFill>
              <a:effectLst/>
              <a:uFillTx/>
              <a:latin typeface="Arial"/>
            </a:endParaRPr>
          </a:p>
        </p:txBody>
      </p:sp>
      <p:sp>
        <p:nvSpPr>
          <p:cNvPr id="249" name="Cube 35"/>
          <p:cNvSpPr/>
          <p:nvPr/>
        </p:nvSpPr>
        <p:spPr>
          <a:xfrm>
            <a:off x="5381280" y="2038320"/>
            <a:ext cx="669600" cy="271800"/>
          </a:xfrm>
          <a:prstGeom prst="cube">
            <a:avLst>
              <a:gd name="adj" fmla="val 25000"/>
            </a:avLst>
          </a:prstGeom>
          <a:solidFill>
            <a:srgbClr val="c386bf"/>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ffffff"/>
              </a:solidFill>
              <a:effectLst/>
              <a:uFillTx/>
              <a:latin typeface="Arial"/>
            </a:endParaRPr>
          </a:p>
        </p:txBody>
      </p:sp>
      <p:sp>
        <p:nvSpPr>
          <p:cNvPr id="250" name="Cube 36"/>
          <p:cNvSpPr/>
          <p:nvPr/>
        </p:nvSpPr>
        <p:spPr>
          <a:xfrm>
            <a:off x="5367240" y="3545640"/>
            <a:ext cx="669600" cy="271800"/>
          </a:xfrm>
          <a:prstGeom prst="cube">
            <a:avLst>
              <a:gd name="adj" fmla="val 25000"/>
            </a:avLst>
          </a:prstGeom>
          <a:solidFill>
            <a:srgbClr val="c386bf"/>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01</a:t>
            </a:r>
            <a:endParaRPr b="0" lang="en-GB" sz="1400" strike="noStrike" u="none">
              <a:solidFill>
                <a:srgbClr val="ffffff"/>
              </a:solidFill>
              <a:effectLst/>
              <a:uFillTx/>
              <a:latin typeface="Arial"/>
            </a:endParaRPr>
          </a:p>
        </p:txBody>
      </p:sp>
      <p:sp>
        <p:nvSpPr>
          <p:cNvPr id="251" name="Rectangle 38"/>
          <p:cNvSpPr/>
          <p:nvPr/>
        </p:nvSpPr>
        <p:spPr>
          <a:xfrm>
            <a:off x="265320" y="3028320"/>
            <a:ext cx="4984200" cy="1815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rgbClr val="000000"/>
                </a:solidFill>
                <a:effectLst/>
                <a:uFillTx/>
                <a:latin typeface="Consolas"/>
                <a:ea typeface="Consolas"/>
              </a:rPr>
              <a:t>POST /work/part-01?uploadId=</a:t>
            </a:r>
            <a:r>
              <a:rPr b="0" i="1" lang="en-US" sz="1400" strike="noStrike" u="none">
                <a:solidFill>
                  <a:srgbClr val="000000"/>
                </a:solidFill>
                <a:effectLst/>
                <a:uFillTx/>
                <a:latin typeface="Consolas"/>
                <a:ea typeface="Consolas"/>
              </a:rPr>
              <a:t>UploadID</a:t>
            </a:r>
            <a:br>
              <a:rPr sz="1400"/>
            </a:br>
            <a:r>
              <a:rPr b="0" lang="en-US" sz="1400" strike="noStrike" u="none">
                <a:solidFill>
                  <a:srgbClr val="000000"/>
                </a:solidFill>
                <a:effectLst/>
                <a:uFillTx/>
                <a:latin typeface="Consolas"/>
                <a:ea typeface="Consolas"/>
              </a:rPr>
              <a:t>&lt;CompleteMultipartUpload&gt;</a:t>
            </a:r>
            <a:br>
              <a:rPr sz="1400"/>
            </a:br>
            <a:r>
              <a:rPr b="0" lang="en-US" sz="1400" strike="noStrike" u="none">
                <a:solidFill>
                  <a:srgbClr val="000000"/>
                </a:solidFill>
                <a:effectLst/>
                <a:uFillTx/>
                <a:latin typeface="Consolas"/>
                <a:ea typeface="Consolas"/>
              </a:rPr>
              <a:t> &lt;Part&gt;</a:t>
            </a:r>
            <a:br>
              <a:rPr sz="1400"/>
            </a:br>
            <a:r>
              <a:rPr b="0" lang="en-US" sz="1400" strike="noStrike" u="none">
                <a:solidFill>
                  <a:srgbClr val="000000"/>
                </a:solidFill>
                <a:effectLst/>
                <a:uFillTx/>
                <a:latin typeface="Consolas"/>
                <a:ea typeface="Consolas"/>
              </a:rPr>
              <a:t>  &lt;PartNumber&gt;01&lt;/PartNumber&gt;&lt;ETag&gt;44a3&lt;/ETag&gt;</a:t>
            </a:r>
            <a:br>
              <a:rPr sz="1400"/>
            </a:br>
            <a:r>
              <a:rPr b="0" lang="en-US" sz="1400" strike="noStrike" u="none">
                <a:solidFill>
                  <a:srgbClr val="000000"/>
                </a:solidFill>
                <a:effectLst/>
                <a:uFillTx/>
                <a:latin typeface="Consolas"/>
                <a:ea typeface="Consolas"/>
              </a:rPr>
              <a:t>  &lt;PartNumber&gt;02&lt;/PartNumber&gt;&lt;ETag&gt;</a:t>
            </a:r>
            <a:r>
              <a:rPr b="0" lang="hu-HU" sz="1400" strike="noStrike" u="none">
                <a:solidFill>
                  <a:srgbClr val="000000"/>
                </a:solidFill>
                <a:effectLst/>
                <a:uFillTx/>
                <a:latin typeface="Consolas"/>
                <a:ea typeface="Consolas"/>
              </a:rPr>
              <a:t>29cb</a:t>
            </a:r>
            <a:r>
              <a:rPr b="0" lang="en-US" sz="1400" strike="noStrike" u="none">
                <a:solidFill>
                  <a:srgbClr val="000000"/>
                </a:solidFill>
                <a:effectLst/>
                <a:uFillTx/>
                <a:latin typeface="Consolas"/>
                <a:ea typeface="Consolas"/>
              </a:rPr>
              <a:t>&lt;/ETag&gt;</a:t>
            </a:r>
            <a:br>
              <a:rPr sz="1400"/>
            </a:br>
            <a:r>
              <a:rPr b="0" lang="en-US" sz="1400" strike="noStrike" u="none">
                <a:solidFill>
                  <a:srgbClr val="000000"/>
                </a:solidFill>
                <a:effectLst/>
                <a:uFillTx/>
                <a:latin typeface="Consolas"/>
                <a:ea typeface="Consolas"/>
              </a:rPr>
              <a:t>  &lt;PartNumber&gt;03&lt;/PartNumber&gt;&lt;ETag&gt;1aac&lt;/ETag&gt;</a:t>
            </a:r>
            <a:br>
              <a:rPr sz="1400"/>
            </a:br>
            <a:r>
              <a:rPr b="0" lang="en-US" sz="1400" strike="noStrike" u="none">
                <a:solidFill>
                  <a:srgbClr val="000000"/>
                </a:solidFill>
                <a:effectLst/>
                <a:uFillTx/>
                <a:latin typeface="Consolas"/>
                <a:ea typeface="Consolas"/>
              </a:rPr>
              <a:t> &lt;/Part&gt;</a:t>
            </a:r>
            <a:br>
              <a:rPr sz="1400"/>
            </a:br>
            <a:r>
              <a:rPr b="0" lang="en-US" sz="1400" strike="noStrike" u="none">
                <a:solidFill>
                  <a:srgbClr val="000000"/>
                </a:solidFill>
                <a:effectLst/>
                <a:uFillTx/>
                <a:latin typeface="Consolas"/>
                <a:ea typeface="Consolas"/>
              </a:rPr>
              <a:t>&lt;/CompleteMultipartUpload&gt;</a:t>
            </a:r>
            <a:endParaRPr b="0" lang="en-GB" sz="1400" strike="noStrike" u="none">
              <a:solidFill>
                <a:srgbClr val="000000"/>
              </a:solidFill>
              <a:effectLst/>
              <a:uFillTx/>
              <a:latin typeface="Arial"/>
            </a:endParaRPr>
          </a:p>
        </p:txBody>
      </p:sp>
      <p:sp>
        <p:nvSpPr>
          <p:cNvPr id="252" name="Rounded Rectangle 40"/>
          <p:cNvSpPr/>
          <p:nvPr/>
        </p:nvSpPr>
        <p:spPr>
          <a:xfrm>
            <a:off x="2267640" y="2146680"/>
            <a:ext cx="1079640" cy="359640"/>
          </a:xfrm>
          <a:prstGeom prst="roundRect">
            <a:avLst>
              <a:gd name="adj" fmla="val 16667"/>
            </a:avLst>
          </a:prstGeom>
          <a:solidFill>
            <a:srgbClr val="da95d7">
              <a:alpha val="58000"/>
            </a:srgb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lt1"/>
                </a:solidFill>
                <a:effectLst/>
                <a:uFillTx/>
                <a:latin typeface="Consolas"/>
                <a:ea typeface="Consolas"/>
              </a:rPr>
              <a:t>part-01</a:t>
            </a:r>
            <a:endParaRPr b="0" lang="en-GB" sz="1400" strike="noStrike" u="none">
              <a:solidFill>
                <a:srgbClr val="000000"/>
              </a:solidFill>
              <a:effectLst/>
              <a:uFillTx/>
              <a:latin typeface="Arial"/>
            </a:endParaRPr>
          </a:p>
        </p:txBody>
      </p:sp>
      <p:sp>
        <p:nvSpPr>
          <p:cNvPr id="253" name="Cube 41"/>
          <p:cNvSpPr/>
          <p:nvPr/>
        </p:nvSpPr>
        <p:spPr>
          <a:xfrm>
            <a:off x="6798960" y="3704040"/>
            <a:ext cx="669600" cy="271800"/>
          </a:xfrm>
          <a:prstGeom prst="cube">
            <a:avLst>
              <a:gd name="adj" fmla="val 25000"/>
            </a:avLst>
          </a:prstGeom>
          <a:solidFill>
            <a:srgbClr val="da95d7">
              <a:alpha val="58000"/>
            </a:srgb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254" name="Cube 43"/>
          <p:cNvSpPr/>
          <p:nvPr/>
        </p:nvSpPr>
        <p:spPr>
          <a:xfrm>
            <a:off x="5376240" y="2038320"/>
            <a:ext cx="669600" cy="271800"/>
          </a:xfrm>
          <a:prstGeom prst="cube">
            <a:avLst>
              <a:gd name="adj" fmla="val 25000"/>
            </a:avLst>
          </a:prstGeom>
          <a:solidFill>
            <a:srgbClr val="da95d7">
              <a:alpha val="58000"/>
            </a:srgb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255" name="Cube 44"/>
          <p:cNvSpPr/>
          <p:nvPr/>
        </p:nvSpPr>
        <p:spPr>
          <a:xfrm>
            <a:off x="5362200" y="3545640"/>
            <a:ext cx="669600" cy="271800"/>
          </a:xfrm>
          <a:prstGeom prst="cube">
            <a:avLst>
              <a:gd name="adj" fmla="val 25000"/>
            </a:avLst>
          </a:prstGeom>
          <a:solidFill>
            <a:srgbClr val="da95d7">
              <a:alpha val="58000"/>
            </a:srgbClr>
          </a:solidFill>
          <a:ln>
            <a:solidFill>
              <a:srgbClr val="000000">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lt1"/>
                </a:solidFill>
                <a:effectLst/>
                <a:uFillTx/>
                <a:latin typeface="Consolas"/>
                <a:ea typeface="Consolas"/>
              </a:rPr>
              <a:t>01</a:t>
            </a:r>
            <a:endParaRPr b="0" lang="en-GB" sz="1400" strike="noStrike" u="none">
              <a:solidFill>
                <a:srgbClr val="000000"/>
              </a:solidFill>
              <a:effectLst/>
              <a:uFillTx/>
              <a:latin typeface="Arial"/>
            </a:endParaRPr>
          </a:p>
        </p:txBody>
      </p:sp>
      <p:sp>
        <p:nvSpPr>
          <p:cNvPr id="256" name="TextBox 27"/>
          <p:cNvSpPr/>
          <p:nvPr/>
        </p:nvSpPr>
        <p:spPr>
          <a:xfrm>
            <a:off x="5283000" y="830160"/>
            <a:ext cx="2331000" cy="307440"/>
          </a:xfrm>
          <a:prstGeom prst="rect">
            <a:avLst/>
          </a:prstGeom>
          <a:noFill/>
          <a:ln w="0">
            <a:noFill/>
          </a:ln>
        </p:spPr>
        <p:style>
          <a:lnRef idx="0"/>
          <a:fillRef idx="0"/>
          <a:effectRef idx="0"/>
          <a:fontRef idx="minor"/>
        </p:style>
        <p:txBody>
          <a:bodyPr wrap="none" lIns="90000" rIns="90000" tIns="45000" bIns="45000" anchor="t">
            <a:noAutofit/>
          </a:bodyPr>
          <a:p>
            <a:pPr algn="ctr">
              <a:lnSpc>
                <a:spcPct val="100000"/>
              </a:lnSpc>
            </a:pPr>
            <a:r>
              <a:rPr b="0" lang="en-US" sz="1400" strike="noStrike" u="none">
                <a:solidFill>
                  <a:srgbClr val="000000"/>
                </a:solidFill>
                <a:effectLst/>
                <a:uFillTx/>
                <a:latin typeface="Calibri"/>
                <a:ea typeface="Calibri"/>
              </a:rPr>
              <a:t>S3 Shards</a:t>
            </a:r>
            <a:endParaRPr b="0" lang="en-GB" sz="1400" strike="noStrike" u="none">
              <a:solidFill>
                <a:srgbClr val="000000"/>
              </a:solidFill>
              <a:effectLst/>
              <a:uFillTx/>
              <a:latin typeface="Arial"/>
            </a:endParaRPr>
          </a:p>
        </p:txBody>
      </p:sp>
    </p:spTree>
  </p:cSld>
  <mc:AlternateContent>
    <mc:Choice Requires="p14">
      <p:transition spd="slow" advTm="46000" p14:dur="2000"/>
    </mc:Choice>
    <mc:Fallback>
      <p:transition spd="slow" advTm="46000"/>
    </mc:Fallback>
  </mc:AlternateContent>
  <p:timing>
    <p:tnLst>
      <p:par>
        <p:cTn id="90" dur="indefinite" restart="never" nodeType="tmRoot">
          <p:childTnLst>
            <p:seq>
              <p:cTn id="91" dur="indefinite" nodeType="mainSeq">
                <p:childTnLst>
                  <p:par>
                    <p:cTn id="92" fill="hold">
                      <p:stCondLst>
                        <p:cond delay="indefinite"/>
                      </p:stCondLst>
                      <p:childTnLst>
                        <p:par>
                          <p:cTn id="93" fill="hold">
                            <p:stCondLst>
                              <p:cond delay="0"/>
                            </p:stCondLst>
                            <p:childTnLst>
                              <p:par>
                                <p:cTn id="94" nodeType="clickEffect" fill="hold" presetClass="entr" presetID="1">
                                  <p:stCondLst>
                                    <p:cond delay="0"/>
                                  </p:stCondLst>
                                  <p:childTnLst>
                                    <p:set>
                                      <p:cBhvr>
                                        <p:cTn id="95" dur="1" fill="hold">
                                          <p:stCondLst>
                                            <p:cond delay="0"/>
                                          </p:stCondLst>
                                        </p:cTn>
                                        <p:tgtEl>
                                          <p:spTgt spid="247"/>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nodeType="clickEffect" fill="hold" presetClass="entr" presetID="1">
                                  <p:stCondLst>
                                    <p:cond delay="0"/>
                                  </p:stCondLst>
                                  <p:childTnLst>
                                    <p:set>
                                      <p:cBhvr>
                                        <p:cTn id="99" dur="1" fill="hold">
                                          <p:stCondLst>
                                            <p:cond delay="0"/>
                                          </p:stCondLst>
                                        </p:cTn>
                                        <p:tgtEl>
                                          <p:spTgt spid="251"/>
                                        </p:tgtEl>
                                        <p:attrNameLst>
                                          <p:attrName>style.visibility</p:attrName>
                                        </p:attrNameLst>
                                      </p:cBhvr>
                                      <p:to>
                                        <p:strVal val="visible"/>
                                      </p:to>
                                    </p:set>
                                  </p:childTnLst>
                                </p:cTn>
                              </p:par>
                              <p:par>
                                <p:cTn id="100" nodeType="withEffect" fill="hold" presetClass="entr" presetID="9">
                                  <p:stCondLst>
                                    <p:cond delay="0"/>
                                  </p:stCondLst>
                                  <p:childTnLst>
                                    <p:set>
                                      <p:cBhvr>
                                        <p:cTn id="101" dur="1" fill="hold">
                                          <p:stCondLst>
                                            <p:cond delay="0"/>
                                          </p:stCondLst>
                                        </p:cTn>
                                        <p:tgtEl>
                                          <p:spTgt spid="246"/>
                                        </p:tgtEl>
                                        <p:attrNameLst>
                                          <p:attrName>style.visibility</p:attrName>
                                        </p:attrNameLst>
                                      </p:cBhvr>
                                      <p:to>
                                        <p:strVal val="visible"/>
                                      </p:to>
                                    </p:set>
                                    <p:animEffect filter="dissolve" transition="in">
                                      <p:cBhvr additive="repl">
                                        <p:cTn id="102" dur="1000"/>
                                        <p:tgtEl>
                                          <p:spTgt spid="246"/>
                                        </p:tgtEl>
                                      </p:cBhvr>
                                    </p:animEffect>
                                  </p:childTnLst>
                                </p:cTn>
                              </p:par>
                              <p:par>
                                <p:cTn id="103" nodeType="withEffect" fill="hold" presetClass="entr" presetID="9">
                                  <p:stCondLst>
                                    <p:cond delay="0"/>
                                  </p:stCondLst>
                                  <p:childTnLst>
                                    <p:set>
                                      <p:cBhvr>
                                        <p:cTn id="104" dur="1" fill="hold">
                                          <p:stCondLst>
                                            <p:cond delay="0"/>
                                          </p:stCondLst>
                                        </p:cTn>
                                        <p:tgtEl>
                                          <p:spTgt spid="245"/>
                                        </p:tgtEl>
                                        <p:attrNameLst>
                                          <p:attrName>style.visibility</p:attrName>
                                        </p:attrNameLst>
                                      </p:cBhvr>
                                      <p:to>
                                        <p:strVal val="visible"/>
                                      </p:to>
                                    </p:set>
                                    <p:animEffect filter="dissolve" transition="in">
                                      <p:cBhvr additive="repl">
                                        <p:cTn id="105" dur="1000"/>
                                        <p:tgtEl>
                                          <p:spTgt spid="245"/>
                                        </p:tgtEl>
                                      </p:cBhvr>
                                    </p:animEffect>
                                  </p:childTnLst>
                                </p:cTn>
                              </p:par>
                              <p:par>
                                <p:cTn id="106" nodeType="withEffect" fill="hold" presetClass="entr" presetID="9">
                                  <p:stCondLst>
                                    <p:cond delay="0"/>
                                  </p:stCondLst>
                                  <p:childTnLst>
                                    <p:set>
                                      <p:cBhvr>
                                        <p:cTn id="107" dur="1" fill="hold">
                                          <p:stCondLst>
                                            <p:cond delay="0"/>
                                          </p:stCondLst>
                                        </p:cTn>
                                        <p:tgtEl>
                                          <p:spTgt spid="249"/>
                                        </p:tgtEl>
                                        <p:attrNameLst>
                                          <p:attrName>style.visibility</p:attrName>
                                        </p:attrNameLst>
                                      </p:cBhvr>
                                      <p:to>
                                        <p:strVal val="visible"/>
                                      </p:to>
                                    </p:set>
                                    <p:animEffect filter="dissolve" transition="in">
                                      <p:cBhvr additive="repl">
                                        <p:cTn id="108" dur="1000"/>
                                        <p:tgtEl>
                                          <p:spTgt spid="249"/>
                                        </p:tgtEl>
                                      </p:cBhvr>
                                    </p:animEffect>
                                  </p:childTnLst>
                                </p:cTn>
                              </p:par>
                              <p:par>
                                <p:cTn id="109" nodeType="withEffect" fill="hold" presetClass="entr" presetID="9">
                                  <p:stCondLst>
                                    <p:cond delay="0"/>
                                  </p:stCondLst>
                                  <p:childTnLst>
                                    <p:set>
                                      <p:cBhvr>
                                        <p:cTn id="110" dur="1" fill="hold">
                                          <p:stCondLst>
                                            <p:cond delay="0"/>
                                          </p:stCondLst>
                                        </p:cTn>
                                        <p:tgtEl>
                                          <p:spTgt spid="248"/>
                                        </p:tgtEl>
                                        <p:attrNameLst>
                                          <p:attrName>style.visibility</p:attrName>
                                        </p:attrNameLst>
                                      </p:cBhvr>
                                      <p:to>
                                        <p:strVal val="visible"/>
                                      </p:to>
                                    </p:set>
                                    <p:animEffect filter="dissolve" transition="in">
                                      <p:cBhvr additive="repl">
                                        <p:cTn id="111" dur="1000"/>
                                        <p:tgtEl>
                                          <p:spTgt spid="248"/>
                                        </p:tgtEl>
                                      </p:cBhvr>
                                    </p:animEffect>
                                  </p:childTnLst>
                                </p:cTn>
                              </p:par>
                              <p:par>
                                <p:cTn id="112" nodeType="withEffect" fill="hold" presetClass="entr" presetID="9">
                                  <p:stCondLst>
                                    <p:cond delay="0"/>
                                  </p:stCondLst>
                                  <p:childTnLst>
                                    <p:set>
                                      <p:cBhvr>
                                        <p:cTn id="113" dur="1" fill="hold">
                                          <p:stCondLst>
                                            <p:cond delay="0"/>
                                          </p:stCondLst>
                                        </p:cTn>
                                        <p:tgtEl>
                                          <p:spTgt spid="250"/>
                                        </p:tgtEl>
                                        <p:attrNameLst>
                                          <p:attrName>style.visibility</p:attrName>
                                        </p:attrNameLst>
                                      </p:cBhvr>
                                      <p:to>
                                        <p:strVal val="visible"/>
                                      </p:to>
                                    </p:set>
                                    <p:animEffect filter="dissolve" transition="in">
                                      <p:cBhvr additive="repl">
                                        <p:cTn id="114" dur="1000"/>
                                        <p:tgtEl>
                                          <p:spTgt spid="250"/>
                                        </p:tgtEl>
                                      </p:cBhvr>
                                    </p:animEffect>
                                  </p:childTnLst>
                                </p:cTn>
                              </p:par>
                              <p:par>
                                <p:cTn id="115" nodeType="withEffect" fill="hold" presetClass="exit" presetID="9">
                                  <p:stCondLst>
                                    <p:cond delay="0"/>
                                  </p:stCondLst>
                                  <p:childTnLst>
                                    <p:animEffect filter="dissolve" transition="out">
                                      <p:cBhvr additive="repl">
                                        <p:cTn id="116" dur="1000"/>
                                        <p:tgtEl>
                                          <p:spTgt spid="252"/>
                                        </p:tgtEl>
                                      </p:cBhvr>
                                    </p:animEffect>
                                    <p:set>
                                      <p:cBhvr>
                                        <p:cTn id="117" dur="1" fill="hold">
                                          <p:stCondLst>
                                            <p:cond delay="999"/>
                                          </p:stCondLst>
                                        </p:cTn>
                                        <p:tgtEl>
                                          <p:spTgt spid="252"/>
                                        </p:tgtEl>
                                        <p:attrNameLst>
                                          <p:attrName>style.visibility</p:attrName>
                                        </p:attrNameLst>
                                      </p:cBhvr>
                                      <p:to>
                                        <p:strVal val="hidden"/>
                                      </p:to>
                                    </p:set>
                                  </p:childTnLst>
                                </p:cTn>
                              </p:par>
                              <p:par>
                                <p:cTn id="118" nodeType="withEffect" fill="hold" presetClass="exit" presetID="9">
                                  <p:stCondLst>
                                    <p:cond delay="0"/>
                                  </p:stCondLst>
                                  <p:childTnLst>
                                    <p:animEffect filter="dissolve" transition="out">
                                      <p:cBhvr additive="repl">
                                        <p:cTn id="119" dur="1000"/>
                                        <p:tgtEl>
                                          <p:spTgt spid="254"/>
                                        </p:tgtEl>
                                      </p:cBhvr>
                                    </p:animEffect>
                                    <p:set>
                                      <p:cBhvr>
                                        <p:cTn id="120" dur="1" fill="hold">
                                          <p:stCondLst>
                                            <p:cond delay="999"/>
                                          </p:stCondLst>
                                        </p:cTn>
                                        <p:tgtEl>
                                          <p:spTgt spid="254"/>
                                        </p:tgtEl>
                                        <p:attrNameLst>
                                          <p:attrName>style.visibility</p:attrName>
                                        </p:attrNameLst>
                                      </p:cBhvr>
                                      <p:to>
                                        <p:strVal val="hidden"/>
                                      </p:to>
                                    </p:set>
                                  </p:childTnLst>
                                </p:cTn>
                              </p:par>
                              <p:par>
                                <p:cTn id="121" nodeType="withEffect" fill="hold" presetClass="exit" presetID="9">
                                  <p:stCondLst>
                                    <p:cond delay="0"/>
                                  </p:stCondLst>
                                  <p:childTnLst>
                                    <p:animEffect filter="dissolve" transition="out">
                                      <p:cBhvr additive="repl">
                                        <p:cTn id="122" dur="1000"/>
                                        <p:tgtEl>
                                          <p:spTgt spid="255"/>
                                        </p:tgtEl>
                                      </p:cBhvr>
                                    </p:animEffect>
                                    <p:set>
                                      <p:cBhvr>
                                        <p:cTn id="123" dur="1" fill="hold">
                                          <p:stCondLst>
                                            <p:cond delay="999"/>
                                          </p:stCondLst>
                                        </p:cTn>
                                        <p:tgtEl>
                                          <p:spTgt spid="255"/>
                                        </p:tgtEl>
                                        <p:attrNameLst>
                                          <p:attrName>style.visibility</p:attrName>
                                        </p:attrNameLst>
                                      </p:cBhvr>
                                      <p:to>
                                        <p:strVal val="hidden"/>
                                      </p:to>
                                    </p:set>
                                  </p:childTnLst>
                                </p:cTn>
                              </p:par>
                              <p:par>
                                <p:cTn id="124" nodeType="withEffect" fill="hold" presetClass="exit" presetID="9">
                                  <p:stCondLst>
                                    <p:cond delay="0"/>
                                  </p:stCondLst>
                                  <p:childTnLst>
                                    <p:animEffect filter="dissolve" transition="out">
                                      <p:cBhvr additive="repl">
                                        <p:cTn id="125" dur="1000"/>
                                        <p:tgtEl>
                                          <p:spTgt spid="253"/>
                                        </p:tgtEl>
                                      </p:cBhvr>
                                    </p:animEffect>
                                    <p:set>
                                      <p:cBhvr>
                                        <p:cTn id="126" dur="1" fill="hold">
                                          <p:stCondLst>
                                            <p:cond delay="999"/>
                                          </p:stCondLst>
                                        </p:cTn>
                                        <p:tgtEl>
                                          <p:spTgt spid="25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525960" y="1811520"/>
            <a:ext cx="5539680" cy="980640"/>
          </a:xfrm>
          <a:prstGeom prst="rect">
            <a:avLst/>
          </a:prstGeom>
          <a:noFill/>
          <a:ln w="0">
            <a:noFill/>
          </a:ln>
        </p:spPr>
        <p:txBody>
          <a:bodyPr lIns="57240" rIns="57240" tIns="57240" bIns="57240" anchor="b">
            <a:noAutofit/>
          </a:bodyPr>
          <a:p>
            <a:pPr indent="0">
              <a:lnSpc>
                <a:spcPct val="85000"/>
              </a:lnSpc>
              <a:buNone/>
              <a:tabLst>
                <a:tab algn="l" pos="0"/>
              </a:tabLst>
            </a:pPr>
            <a:r>
              <a:rPr b="1" lang="en-US" sz="3800" strike="noStrike" u="none">
                <a:solidFill>
                  <a:schemeClr val="dk1"/>
                </a:solidFill>
                <a:effectLst/>
                <a:uFillTx/>
                <a:latin typeface="Calibri"/>
                <a:ea typeface="Calibri"/>
              </a:rPr>
              <a:t>How do we safely persist &amp; recover state?</a:t>
            </a:r>
            <a:endParaRPr b="0" lang="en-GB" sz="3800" strike="noStrike" u="none">
              <a:solidFill>
                <a:srgbClr val="000000"/>
              </a:solidFill>
              <a:effectLst/>
              <a:uFillTx/>
              <a:latin typeface="Arial"/>
            </a:endParaRPr>
          </a:p>
        </p:txBody>
      </p:sp>
      <p:sp>
        <p:nvSpPr>
          <p:cNvPr id="95" name="PlaceHolder 2"/>
          <p:cNvSpPr>
            <a:spLocks noGrp="1"/>
          </p:cNvSpPr>
          <p:nvPr>
            <p:ph type="subTitle"/>
          </p:nvPr>
        </p:nvSpPr>
        <p:spPr>
          <a:xfrm>
            <a:off x="525960" y="2908800"/>
            <a:ext cx="4777560" cy="294120"/>
          </a:xfrm>
          <a:prstGeom prst="rect">
            <a:avLst/>
          </a:prstGeom>
          <a:noFill/>
          <a:ln w="0">
            <a:noFill/>
          </a:ln>
        </p:spPr>
        <p:txBody>
          <a:bodyPr lIns="57240" rIns="57240" tIns="57240" bIns="57240" anchor="t">
            <a:noAutofit/>
          </a:bodyPr>
          <a:p>
            <a:pPr indent="0" algn="ctr">
              <a:buNone/>
            </a:pPr>
            <a:endParaRPr b="1" lang="en-GB" sz="2300" strike="noStrike" u="none">
              <a:solidFill>
                <a:schemeClr val="accent5"/>
              </a:solidFill>
              <a:effectLst/>
              <a:uFillTx/>
              <a:latin typeface="Calibri"/>
              <a:ea typeface="Calibri"/>
            </a:endParaRPr>
          </a:p>
        </p:txBody>
      </p:sp>
      <p:sp>
        <p:nvSpPr>
          <p:cNvPr id="96" name="PlaceHolder 3"/>
          <p:cNvSpPr>
            <a:spLocks noGrp="1"/>
          </p:cNvSpPr>
          <p:nvPr>
            <p:ph/>
          </p:nvPr>
        </p:nvSpPr>
        <p:spPr>
          <a:xfrm>
            <a:off x="525960" y="3280320"/>
            <a:ext cx="4777560" cy="294120"/>
          </a:xfrm>
          <a:prstGeom prst="rect">
            <a:avLst/>
          </a:prstGeom>
          <a:noFill/>
          <a:ln w="0">
            <a:noFill/>
          </a:ln>
        </p:spPr>
        <p:txBody>
          <a:bodyPr lIns="57240" rIns="57240" tIns="57240" bIns="57240" anchor="t">
            <a:noAutofit/>
          </a:bodyPr>
          <a:p>
            <a:pPr indent="0">
              <a:spcBef>
                <a:spcPts val="1417"/>
              </a:spcBef>
              <a:buNone/>
            </a:pPr>
            <a:endParaRPr b="0" lang="en-GB" sz="2300" strike="noStrike" u="none">
              <a:solidFill>
                <a:schemeClr val="dk1"/>
              </a:solidFill>
              <a:effectLst/>
              <a:uFillTx/>
              <a:latin typeface="Calibri"/>
              <a:ea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525960" y="1306800"/>
            <a:ext cx="5904720" cy="1485720"/>
          </a:xfrm>
          <a:prstGeom prst="rect">
            <a:avLst/>
          </a:prstGeom>
          <a:noFill/>
          <a:ln w="0">
            <a:noFill/>
          </a:ln>
        </p:spPr>
        <p:txBody>
          <a:bodyPr lIns="57240" rIns="57240" tIns="57240" bIns="57240" anchor="b">
            <a:noAutofit/>
          </a:bodyPr>
          <a:p>
            <a:pPr indent="0">
              <a:lnSpc>
                <a:spcPct val="85000"/>
              </a:lnSpc>
              <a:buNone/>
              <a:tabLst>
                <a:tab algn="l" pos="0"/>
              </a:tabLst>
            </a:pPr>
            <a:r>
              <a:rPr b="1" lang="en-US" sz="2850" strike="noStrike" u="none">
                <a:solidFill>
                  <a:schemeClr val="dk2"/>
                </a:solidFill>
                <a:effectLst/>
                <a:uFillTx/>
                <a:latin typeface="Calibri"/>
                <a:ea typeface="Calibri"/>
              </a:rPr>
              <a:t>S3A O(1) zero-rename commit demo!</a:t>
            </a:r>
            <a:endParaRPr b="0" lang="en-GB" sz="2850" strike="noStrike" u="none">
              <a:solidFill>
                <a:srgbClr val="000000"/>
              </a:solidFill>
              <a:effectLst/>
              <a:uFillTx/>
              <a:latin typeface="Arial"/>
            </a:endParaRPr>
          </a:p>
        </p:txBody>
      </p:sp>
      <p:sp>
        <p:nvSpPr>
          <p:cNvPr id="258" name="PlaceHolder 2"/>
          <p:cNvSpPr>
            <a:spLocks noGrp="1"/>
          </p:cNvSpPr>
          <p:nvPr>
            <p:ph type="subTitle"/>
          </p:nvPr>
        </p:nvSpPr>
        <p:spPr>
          <a:xfrm>
            <a:off x="525960" y="2908800"/>
            <a:ext cx="4777560" cy="294120"/>
          </a:xfrm>
          <a:prstGeom prst="rect">
            <a:avLst/>
          </a:prstGeom>
          <a:noFill/>
          <a:ln w="0">
            <a:noFill/>
          </a:ln>
        </p:spPr>
        <p:txBody>
          <a:bodyPr lIns="57240" rIns="57240" tIns="57240" bIns="57240" anchor="t">
            <a:noAutofit/>
          </a:bodyPr>
          <a:p>
            <a:pPr indent="0" algn="ctr">
              <a:buNone/>
            </a:pPr>
            <a:endParaRPr b="1" lang="en-GB" sz="1729" strike="noStrike" u="none">
              <a:solidFill>
                <a:schemeClr val="lt2"/>
              </a:solidFill>
              <a:effectLst/>
              <a:uFillTx/>
              <a:latin typeface="Calibri"/>
              <a:ea typeface="Calibri"/>
            </a:endParaRPr>
          </a:p>
        </p:txBody>
      </p:sp>
      <p:sp>
        <p:nvSpPr>
          <p:cNvPr id="259" name="PlaceHolder 3"/>
          <p:cNvSpPr>
            <a:spLocks noGrp="1"/>
          </p:cNvSpPr>
          <p:nvPr>
            <p:ph/>
          </p:nvPr>
        </p:nvSpPr>
        <p:spPr>
          <a:xfrm>
            <a:off x="525960" y="3280320"/>
            <a:ext cx="4777560" cy="294120"/>
          </a:xfrm>
          <a:prstGeom prst="rect">
            <a:avLst/>
          </a:prstGeom>
          <a:noFill/>
          <a:ln w="0">
            <a:noFill/>
          </a:ln>
        </p:spPr>
        <p:txBody>
          <a:bodyPr lIns="57240" rIns="57240" tIns="57240" bIns="57240" anchor="t">
            <a:noAutofit/>
          </a:bodyPr>
          <a:p>
            <a:pPr indent="0">
              <a:spcBef>
                <a:spcPts val="1417"/>
              </a:spcBef>
              <a:buNone/>
            </a:pPr>
            <a:endParaRPr b="0" lang="en-GB" sz="1729" strike="noStrike" u="none">
              <a:solidFill>
                <a:schemeClr val="dk2"/>
              </a:solidFill>
              <a:effectLst/>
              <a:uFillTx/>
              <a:latin typeface="Calibri"/>
              <a:ea typeface="Calibri"/>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What else to rethink?</a:t>
            </a:r>
            <a:endParaRPr b="0" lang="en-GB" sz="2300" strike="noStrike" u="none">
              <a:solidFill>
                <a:srgbClr val="000000"/>
              </a:solidFill>
              <a:effectLst/>
              <a:uFillTx/>
              <a:latin typeface="Arial"/>
            </a:endParaRPr>
          </a:p>
        </p:txBody>
      </p:sp>
      <p:sp>
        <p:nvSpPr>
          <p:cNvPr id="261" name="PlaceHolder 2"/>
          <p:cNvSpPr>
            <a:spLocks noGrp="1"/>
          </p:cNvSpPr>
          <p:nvPr>
            <p:ph/>
          </p:nvPr>
        </p:nvSpPr>
        <p:spPr>
          <a:xfrm>
            <a:off x="525960" y="1095480"/>
            <a:ext cx="8229240" cy="3376440"/>
          </a:xfrm>
          <a:prstGeom prst="rect">
            <a:avLst/>
          </a:prstGeom>
          <a:noFill/>
          <a:ln w="0">
            <a:noFill/>
          </a:ln>
        </p:spPr>
        <p:txBody>
          <a:bodyPr lIns="57240" rIns="57240" tIns="57240" bIns="57240" anchor="t">
            <a:noAutofit/>
          </a:bodyPr>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Hierarchical directories to tree-walk</a:t>
            </a:r>
            <a:br>
              <a:rPr sz="2000"/>
            </a:br>
            <a:r>
              <a:rPr b="0" lang="en-US" sz="2000" strike="noStrike" u="none">
                <a:solidFill>
                  <a:schemeClr val="dk1"/>
                </a:solidFill>
                <a:effectLst/>
                <a:uFillTx/>
                <a:latin typeface="Consolas"/>
                <a:ea typeface="Consolas"/>
              </a:rPr>
              <a:t>==&gt;</a:t>
            </a:r>
            <a:r>
              <a:rPr b="0" lang="en-US" sz="2000" strike="noStrike" u="none">
                <a:solidFill>
                  <a:schemeClr val="dk1"/>
                </a:solidFill>
                <a:effectLst/>
                <a:uFillTx/>
                <a:latin typeface="Calibri"/>
                <a:ea typeface="Calibri"/>
              </a:rPr>
              <a:t> list &amp; work with all files under a prefix;</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onsolas"/>
                <a:ea typeface="Consolas"/>
              </a:rPr>
              <a:t>seek() read()</a:t>
            </a:r>
            <a:r>
              <a:rPr b="0" lang="en-US" sz="2000" strike="noStrike" u="none">
                <a:solidFill>
                  <a:schemeClr val="dk1"/>
                </a:solidFill>
                <a:effectLst/>
                <a:uFillTx/>
                <a:latin typeface="Calibri"/>
                <a:ea typeface="Calibri"/>
              </a:rPr>
              <a:t> sequences</a:t>
            </a:r>
            <a:br>
              <a:rPr sz="2000"/>
            </a:br>
            <a:r>
              <a:rPr b="0" lang="en-US" sz="2000" strike="noStrike" u="none">
                <a:solidFill>
                  <a:schemeClr val="dk1"/>
                </a:solidFill>
                <a:effectLst/>
                <a:uFillTx/>
                <a:latin typeface="Consolas"/>
                <a:ea typeface="Consolas"/>
              </a:rPr>
              <a:t>==&gt;</a:t>
            </a:r>
            <a:r>
              <a:rPr b="0" lang="en-US" sz="2000" strike="noStrike" u="none">
                <a:solidFill>
                  <a:schemeClr val="dk1"/>
                </a:solidFill>
                <a:effectLst/>
                <a:uFillTx/>
                <a:latin typeface="Calibri"/>
                <a:ea typeface="Calibri"/>
              </a:rPr>
              <a:t> HTTP-2 friendly scatter/gather IO</a:t>
            </a:r>
            <a:br>
              <a:rPr sz="2000"/>
            </a:br>
            <a:r>
              <a:rPr b="0" lang="en-US" sz="2000" strike="noStrike" u="none">
                <a:solidFill>
                  <a:schemeClr val="dk1"/>
                </a:solidFill>
                <a:effectLst/>
                <a:uFillTx/>
                <a:latin typeface="Consolas"/>
                <a:ea typeface="Consolas"/>
              </a:rPr>
              <a:t>read((buffer1, 10 KB, 200 KB), (buffer2, 16 MB, 4 MB))</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How to work with Eventually Consistent data?</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or: is everything just a K-V store with some search mechanisms?</a:t>
            </a:r>
            <a:endParaRPr b="0" lang="en-GB"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title"/>
          </p:nvPr>
        </p:nvSpPr>
        <p:spPr>
          <a:xfrm>
            <a:off x="525960" y="1306800"/>
            <a:ext cx="4777560" cy="1485720"/>
          </a:xfrm>
          <a:prstGeom prst="rect">
            <a:avLst/>
          </a:prstGeom>
          <a:noFill/>
          <a:ln w="0">
            <a:noFill/>
          </a:ln>
        </p:spPr>
        <p:txBody>
          <a:bodyPr lIns="57240" rIns="57240" tIns="57240" bIns="57240" anchor="b">
            <a:noAutofit/>
          </a:bodyPr>
          <a:p>
            <a:pPr indent="0">
              <a:lnSpc>
                <a:spcPct val="85000"/>
              </a:lnSpc>
              <a:buNone/>
              <a:tabLst>
                <a:tab algn="l" pos="0"/>
              </a:tabLst>
            </a:pPr>
            <a:r>
              <a:rPr b="1" lang="en-US" sz="2850" strike="noStrike" u="none">
                <a:solidFill>
                  <a:schemeClr val="dk2"/>
                </a:solidFill>
                <a:effectLst/>
                <a:uFillTx/>
                <a:latin typeface="Calibri"/>
                <a:ea typeface="Calibri"/>
              </a:rPr>
              <a:t>Model #3: Storage as Memory</a:t>
            </a:r>
            <a:endParaRPr b="0" lang="en-GB" sz="2850" strike="noStrike" u="none">
              <a:solidFill>
                <a:srgbClr val="000000"/>
              </a:solidFill>
              <a:effectLst/>
              <a:uFillTx/>
              <a:latin typeface="Arial"/>
            </a:endParaRPr>
          </a:p>
        </p:txBody>
      </p:sp>
      <p:sp>
        <p:nvSpPr>
          <p:cNvPr id="263" name="PlaceHolder 2"/>
          <p:cNvSpPr>
            <a:spLocks noGrp="1"/>
          </p:cNvSpPr>
          <p:nvPr>
            <p:ph type="subTitle"/>
          </p:nvPr>
        </p:nvSpPr>
        <p:spPr>
          <a:xfrm>
            <a:off x="525960" y="2908800"/>
            <a:ext cx="4777560" cy="294120"/>
          </a:xfrm>
          <a:prstGeom prst="rect">
            <a:avLst/>
          </a:prstGeom>
          <a:noFill/>
          <a:ln w="0">
            <a:noFill/>
          </a:ln>
        </p:spPr>
        <p:txBody>
          <a:bodyPr lIns="57240" rIns="57240" tIns="57240" bIns="57240" anchor="t">
            <a:noAutofit/>
          </a:bodyPr>
          <a:p>
            <a:pPr indent="0" algn="ctr">
              <a:buNone/>
            </a:pPr>
            <a:endParaRPr b="1" lang="en-GB" sz="1729" strike="noStrike" u="none">
              <a:solidFill>
                <a:schemeClr val="lt2"/>
              </a:solidFill>
              <a:effectLst/>
              <a:uFillTx/>
              <a:latin typeface="Calibri"/>
              <a:ea typeface="Calibri"/>
            </a:endParaRPr>
          </a:p>
        </p:txBody>
      </p:sp>
      <p:sp>
        <p:nvSpPr>
          <p:cNvPr id="264" name="PlaceHolder 3"/>
          <p:cNvSpPr>
            <a:spLocks noGrp="1"/>
          </p:cNvSpPr>
          <p:nvPr>
            <p:ph/>
          </p:nvPr>
        </p:nvSpPr>
        <p:spPr>
          <a:xfrm>
            <a:off x="525960" y="3280320"/>
            <a:ext cx="4777560" cy="294120"/>
          </a:xfrm>
          <a:prstGeom prst="rect">
            <a:avLst/>
          </a:prstGeom>
          <a:noFill/>
          <a:ln w="0">
            <a:noFill/>
          </a:ln>
        </p:spPr>
        <p:txBody>
          <a:bodyPr lIns="57240" rIns="57240" tIns="57240" bIns="57240" anchor="t">
            <a:noAutofit/>
          </a:bodyPr>
          <a:p>
            <a:pPr indent="0">
              <a:spcBef>
                <a:spcPts val="1417"/>
              </a:spcBef>
              <a:buNone/>
            </a:pPr>
            <a:endParaRPr b="0" lang="en-GB" sz="1729" strike="noStrike" u="none">
              <a:solidFill>
                <a:schemeClr val="dk2"/>
              </a:solidFill>
              <a:effectLst/>
              <a:uFillTx/>
              <a:latin typeface="Calibri"/>
              <a:ea typeface="Calibri"/>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solidFill>
          <a:schemeClr val="lt1"/>
        </a:solidFill>
      </p:bgPr>
    </p:bg>
    <p:spTree>
      <p:nvGrpSpPr>
        <p:cNvPr id="1" name=""/>
        <p:cNvGrpSpPr/>
        <p:nvPr/>
      </p:nvGrpSpPr>
      <p:grpSpPr>
        <a:xfrm>
          <a:off x="0" y="0"/>
          <a:ext cx="0" cy="0"/>
          <a:chOff x="0" y="0"/>
          <a:chExt cx="0" cy="0"/>
        </a:xfrm>
      </p:grpSpPr>
      <p:pic>
        <p:nvPicPr>
          <p:cNvPr id="265" name="Picture 2" descr=""/>
          <p:cNvPicPr/>
          <p:nvPr/>
        </p:nvPicPr>
        <p:blipFill>
          <a:blip r:embed="rId1"/>
          <a:stretch/>
        </p:blipFill>
        <p:spPr>
          <a:xfrm>
            <a:off x="1143000" y="0"/>
            <a:ext cx="6857640" cy="5143320"/>
          </a:xfrm>
          <a:prstGeom prst="rect">
            <a:avLst/>
          </a:prstGeom>
          <a:noFill/>
          <a:ln w="0">
            <a:noFill/>
          </a:ln>
        </p:spPr>
      </p:pic>
      <p:sp>
        <p:nvSpPr>
          <p:cNvPr id="266" name="TextBox 5"/>
          <p:cNvSpPr/>
          <p:nvPr/>
        </p:nvSpPr>
        <p:spPr>
          <a:xfrm>
            <a:off x="1317240" y="3926520"/>
            <a:ext cx="3304800" cy="1015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trike="noStrike" u="none">
                <a:solidFill>
                  <a:schemeClr val="dk2"/>
                </a:solidFill>
                <a:effectLst/>
                <a:uFillTx/>
                <a:latin typeface="Calibri"/>
                <a:ea typeface="Calibri"/>
              </a:rPr>
              <a:t>SSD via SATA</a:t>
            </a:r>
            <a:endParaRPr b="0" lang="en-GB" sz="2000" strike="noStrike" u="none">
              <a:solidFill>
                <a:srgbClr val="ffffff"/>
              </a:solidFill>
              <a:effectLst/>
              <a:uFillTx/>
              <a:latin typeface="Arial"/>
            </a:endParaRPr>
          </a:p>
          <a:p>
            <a:pPr>
              <a:lnSpc>
                <a:spcPct val="100000"/>
              </a:lnSpc>
            </a:pPr>
            <a:r>
              <a:rPr b="0" lang="en-US" sz="2000" strike="noStrike" u="none">
                <a:solidFill>
                  <a:schemeClr val="dk2"/>
                </a:solidFill>
                <a:effectLst/>
                <a:uFillTx/>
                <a:latin typeface="Calibri"/>
                <a:ea typeface="Calibri"/>
              </a:rPr>
              <a:t>SSD via NVMe/M.2</a:t>
            </a:r>
            <a:endParaRPr b="0" lang="en-GB" sz="2000" strike="noStrike" u="none">
              <a:solidFill>
                <a:srgbClr val="ffffff"/>
              </a:solidFill>
              <a:effectLst/>
              <a:uFillTx/>
              <a:latin typeface="Arial"/>
            </a:endParaRPr>
          </a:p>
          <a:p>
            <a:pPr>
              <a:lnSpc>
                <a:spcPct val="100000"/>
              </a:lnSpc>
            </a:pPr>
            <a:r>
              <a:rPr b="0" lang="en-US" sz="2000" strike="noStrike" u="none">
                <a:solidFill>
                  <a:schemeClr val="dk2"/>
                </a:solidFill>
                <a:effectLst/>
                <a:uFillTx/>
                <a:latin typeface="Calibri"/>
                <a:ea typeface="Calibri"/>
              </a:rPr>
              <a:t>Future NVM technologies</a:t>
            </a:r>
            <a:endParaRPr b="0" lang="en-GB" sz="20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solidFill>
          <a:schemeClr val="lt1"/>
        </a:solidFill>
      </p:bgPr>
    </p:bg>
    <p:spTree>
      <p:nvGrpSpPr>
        <p:cNvPr id="1" name=""/>
        <p:cNvGrpSpPr/>
        <p:nvPr/>
      </p:nvGrpSpPr>
      <p:grpSpPr>
        <a:xfrm>
          <a:off x="0" y="0"/>
          <a:ext cx="0" cy="0"/>
          <a:chOff x="0" y="0"/>
          <a:chExt cx="0" cy="0"/>
        </a:xfrm>
      </p:grpSpPr>
      <p:sp>
        <p:nvSpPr>
          <p:cNvPr id="267" name="TextBox 4"/>
          <p:cNvSpPr/>
          <p:nvPr/>
        </p:nvSpPr>
        <p:spPr>
          <a:xfrm>
            <a:off x="704520" y="323280"/>
            <a:ext cx="7772040" cy="427032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r>
              <a:rPr b="0" lang="en-US" sz="1800" strike="noStrike" u="none">
                <a:solidFill>
                  <a:srgbClr val="fd8b07"/>
                </a:solidFill>
                <a:effectLst/>
                <a:uFillTx/>
                <a:latin typeface="Consolas"/>
                <a:ea typeface="Consolas"/>
              </a:rPr>
              <a:t>typedef struct</a:t>
            </a:r>
            <a:r>
              <a:rPr b="0" lang="en-US" sz="1800" strike="noStrike" u="none">
                <a:solidFill>
                  <a:schemeClr val="dk2"/>
                </a:solidFill>
                <a:effectLst/>
                <a:uFillTx/>
                <a:latin typeface="Consolas"/>
                <a:ea typeface="Consolas"/>
              </a:rPr>
              <a:t> </a:t>
            </a:r>
            <a:r>
              <a:rPr b="0" lang="en-US" sz="1800" strike="noStrike" u="none">
                <a:solidFill>
                  <a:srgbClr val="e3f786"/>
                </a:solidFill>
                <a:effectLst/>
                <a:uFillTx/>
                <a:latin typeface="Consolas"/>
                <a:ea typeface="Consolas"/>
              </a:rPr>
              <a:t>record_struct</a:t>
            </a:r>
            <a:r>
              <a:rPr b="0" lang="en-US" sz="1800" strike="noStrike" u="none">
                <a:solidFill>
                  <a:schemeClr val="dk2"/>
                </a:solidFill>
                <a:effectLst/>
                <a:uFillTx/>
                <a:latin typeface="Consolas"/>
                <a:ea typeface="Consolas"/>
              </a:rPr>
              <a:t> {</a:t>
            </a:r>
            <a:endParaRPr b="0" lang="en-GB" sz="1800" strike="noStrike" u="none">
              <a:solidFill>
                <a:srgbClr val="ffffff"/>
              </a:solidFill>
              <a:effectLst/>
              <a:uFillTx/>
              <a:latin typeface="Arial"/>
            </a:endParaRPr>
          </a:p>
          <a:p>
            <a:pPr>
              <a:lnSpc>
                <a:spcPct val="100000"/>
              </a:lnSpc>
            </a:pPr>
            <a:r>
              <a:rPr b="0" lang="en-US" sz="1800" strike="noStrike" u="none">
                <a:solidFill>
                  <a:schemeClr val="dk2"/>
                </a:solidFill>
                <a:effectLst/>
                <a:uFillTx/>
                <a:latin typeface="Consolas"/>
                <a:ea typeface="Consolas"/>
              </a:rPr>
              <a:t>  </a:t>
            </a:r>
            <a:r>
              <a:rPr b="0" lang="en-US" sz="1800" strike="noStrike" u="none">
                <a:solidFill>
                  <a:srgbClr val="fd8b07"/>
                </a:solidFill>
                <a:effectLst/>
                <a:uFillTx/>
                <a:latin typeface="Consolas"/>
                <a:ea typeface="Consolas"/>
              </a:rPr>
              <a:t>int </a:t>
            </a:r>
            <a:r>
              <a:rPr b="0" lang="en-US" sz="1800" strike="noStrike" u="none">
                <a:solidFill>
                  <a:schemeClr val="dk2"/>
                </a:solidFill>
                <a:effectLst/>
                <a:uFillTx/>
                <a:latin typeface="Consolas"/>
                <a:ea typeface="Consolas"/>
              </a:rPr>
              <a:t>field1, field2;</a:t>
            </a:r>
            <a:endParaRPr b="0" lang="en-GB" sz="1800" strike="noStrike" u="none">
              <a:solidFill>
                <a:srgbClr val="ffffff"/>
              </a:solidFill>
              <a:effectLst/>
              <a:uFillTx/>
              <a:latin typeface="Arial"/>
            </a:endParaRPr>
          </a:p>
          <a:p>
            <a:pPr>
              <a:lnSpc>
                <a:spcPct val="100000"/>
              </a:lnSpc>
            </a:pPr>
            <a:r>
              <a:rPr b="0" lang="en-US" sz="1800" strike="noStrike" u="none">
                <a:solidFill>
                  <a:schemeClr val="dk2"/>
                </a:solidFill>
                <a:effectLst/>
                <a:uFillTx/>
                <a:latin typeface="Consolas"/>
                <a:ea typeface="Consolas"/>
              </a:rPr>
              <a:t>  </a:t>
            </a:r>
            <a:r>
              <a:rPr b="0" lang="en-US" sz="1800" strike="noStrike" u="none">
                <a:solidFill>
                  <a:srgbClr val="fd8b07"/>
                </a:solidFill>
                <a:effectLst/>
                <a:uFillTx/>
                <a:latin typeface="Consolas"/>
                <a:ea typeface="Consolas"/>
              </a:rPr>
              <a:t>long</a:t>
            </a:r>
            <a:r>
              <a:rPr b="0" lang="en-US" sz="1800" strike="noStrike" u="none">
                <a:solidFill>
                  <a:schemeClr val="dk2"/>
                </a:solidFill>
                <a:effectLst/>
                <a:uFillTx/>
                <a:latin typeface="Consolas"/>
                <a:ea typeface="Consolas"/>
              </a:rPr>
              <a:t> next;</a:t>
            </a:r>
            <a:endParaRPr b="0" lang="en-GB" sz="1800" strike="noStrike" u="none">
              <a:solidFill>
                <a:srgbClr val="ffffff"/>
              </a:solidFill>
              <a:effectLst/>
              <a:uFillTx/>
              <a:latin typeface="Arial"/>
            </a:endParaRPr>
          </a:p>
          <a:p>
            <a:pPr>
              <a:lnSpc>
                <a:spcPct val="100000"/>
              </a:lnSpc>
            </a:pPr>
            <a:r>
              <a:rPr b="0" lang="en-US" sz="1800" strike="noStrike" u="none">
                <a:solidFill>
                  <a:schemeClr val="dk2"/>
                </a:solidFill>
                <a:effectLst/>
                <a:uFillTx/>
                <a:latin typeface="Consolas"/>
                <a:ea typeface="Consolas"/>
              </a:rPr>
              <a:t>} </a:t>
            </a:r>
            <a:r>
              <a:rPr b="0" lang="en-US" sz="1800" strike="noStrike" u="none">
                <a:solidFill>
                  <a:srgbClr val="e3f786"/>
                </a:solidFill>
                <a:effectLst/>
                <a:uFillTx/>
                <a:latin typeface="Consolas"/>
                <a:ea typeface="Consolas"/>
              </a:rPr>
              <a:t>record;</a:t>
            </a:r>
            <a:endParaRPr b="0" lang="en-GB" sz="1800" strike="noStrike" u="none">
              <a:solidFill>
                <a:srgbClr val="ffffff"/>
              </a:solidFill>
              <a:effectLst/>
              <a:uFillTx/>
              <a:latin typeface="Arial"/>
            </a:endParaRPr>
          </a:p>
          <a:p>
            <a:pPr>
              <a:lnSpc>
                <a:spcPct val="100000"/>
              </a:lnSpc>
            </a:pPr>
            <a:br>
              <a:rPr sz="1800"/>
            </a:br>
            <a:r>
              <a:rPr b="0" lang="en-US" sz="1800" strike="noStrike" u="none">
                <a:solidFill>
                  <a:srgbClr val="fd8b07"/>
                </a:solidFill>
                <a:effectLst/>
                <a:uFillTx/>
                <a:latin typeface="Consolas"/>
                <a:ea typeface="Consolas"/>
              </a:rPr>
              <a:t>int </a:t>
            </a:r>
            <a:r>
              <a:rPr b="0" lang="en-US" sz="1800" strike="noStrike" u="none">
                <a:solidFill>
                  <a:srgbClr val="4ab8ff"/>
                </a:solidFill>
                <a:effectLst/>
                <a:uFillTx/>
                <a:latin typeface="Consolas"/>
                <a:ea typeface="Consolas"/>
              </a:rPr>
              <a:t>fd </a:t>
            </a:r>
            <a:r>
              <a:rPr b="0" lang="en-US" sz="1800" strike="noStrike" u="none">
                <a:solidFill>
                  <a:schemeClr val="dk2"/>
                </a:solidFill>
                <a:effectLst/>
                <a:uFillTx/>
                <a:latin typeface="Consolas"/>
                <a:ea typeface="Consolas"/>
              </a:rPr>
              <a:t>= </a:t>
            </a:r>
            <a:r>
              <a:rPr b="0" lang="en-US" sz="1800" strike="noStrike" u="none">
                <a:solidFill>
                  <a:srgbClr val="e3f786"/>
                </a:solidFill>
                <a:effectLst/>
                <a:uFillTx/>
                <a:latin typeface="Consolas"/>
                <a:ea typeface="Consolas"/>
              </a:rPr>
              <a:t>open</a:t>
            </a:r>
            <a:r>
              <a:rPr b="0" lang="en-US" sz="1800" strike="noStrike" u="none">
                <a:solidFill>
                  <a:schemeClr val="dk2"/>
                </a:solidFill>
                <a:effectLst/>
                <a:uFillTx/>
                <a:latin typeface="Consolas"/>
                <a:ea typeface="Consolas"/>
              </a:rPr>
              <a:t>(</a:t>
            </a:r>
            <a:r>
              <a:rPr b="0" lang="en-US" sz="1800" strike="noStrike" u="none">
                <a:solidFill>
                  <a:srgbClr val="da95d7"/>
                </a:solidFill>
                <a:effectLst/>
                <a:uFillTx/>
                <a:latin typeface="Consolas"/>
                <a:ea typeface="Consolas"/>
              </a:rPr>
              <a:t>"/shared/dbase"</a:t>
            </a:r>
            <a:r>
              <a:rPr b="0" lang="en-US" sz="1800" strike="noStrike" u="none">
                <a:solidFill>
                  <a:schemeClr val="dk2"/>
                </a:solidFill>
                <a:effectLst/>
                <a:uFillTx/>
                <a:latin typeface="Consolas"/>
                <a:ea typeface="Consolas"/>
              </a:rPr>
              <a:t>, </a:t>
            </a:r>
            <a:r>
              <a:rPr b="0" lang="en-US" sz="1800" strike="noStrike" u="none">
                <a:solidFill>
                  <a:srgbClr val="e3f786"/>
                </a:solidFill>
                <a:effectLst/>
                <a:uFillTx/>
                <a:latin typeface="Consolas"/>
                <a:ea typeface="Consolas"/>
              </a:rPr>
              <a:t>O_CREAT</a:t>
            </a:r>
            <a:r>
              <a:rPr b="0" lang="en-US" sz="1800" strike="noStrike" u="none">
                <a:solidFill>
                  <a:schemeClr val="dk2"/>
                </a:solidFill>
                <a:effectLst/>
                <a:uFillTx/>
                <a:latin typeface="Consolas"/>
                <a:ea typeface="Consolas"/>
              </a:rPr>
              <a:t> | </a:t>
            </a:r>
            <a:r>
              <a:rPr b="0" lang="en-US" sz="1800" strike="noStrike" u="none">
                <a:solidFill>
                  <a:srgbClr val="e3f786"/>
                </a:solidFill>
                <a:effectLst/>
                <a:uFillTx/>
                <a:latin typeface="Consolas"/>
                <a:ea typeface="Consolas"/>
              </a:rPr>
              <a:t>O_EXCL</a:t>
            </a:r>
            <a:r>
              <a:rPr b="0" lang="en-US" sz="1800" strike="noStrike" u="none">
                <a:solidFill>
                  <a:schemeClr val="dk2"/>
                </a:solidFill>
                <a:effectLst/>
                <a:uFillTx/>
                <a:latin typeface="Consolas"/>
                <a:ea typeface="Consolas"/>
              </a:rPr>
              <a:t>);</a:t>
            </a:r>
            <a:endParaRPr b="0" lang="en-GB" sz="1800" strike="noStrike" u="none">
              <a:solidFill>
                <a:srgbClr val="ffffff"/>
              </a:solidFill>
              <a:effectLst/>
              <a:uFillTx/>
              <a:latin typeface="Arial"/>
            </a:endParaRPr>
          </a:p>
          <a:p>
            <a:pPr>
              <a:lnSpc>
                <a:spcPct val="100000"/>
              </a:lnSpc>
            </a:pPr>
            <a:r>
              <a:rPr b="0" lang="en-US" sz="1800" strike="noStrike" u="none">
                <a:solidFill>
                  <a:srgbClr val="e3f786"/>
                </a:solidFill>
                <a:effectLst/>
                <a:uFillTx/>
                <a:latin typeface="Consolas"/>
                <a:ea typeface="Consolas"/>
              </a:rPr>
              <a:t>record</a:t>
            </a:r>
            <a:r>
              <a:rPr b="0" lang="en-US" sz="1800" strike="noStrike" u="none">
                <a:solidFill>
                  <a:schemeClr val="dk2"/>
                </a:solidFill>
                <a:effectLst/>
                <a:uFillTx/>
                <a:latin typeface="Consolas"/>
                <a:ea typeface="Consolas"/>
              </a:rPr>
              <a:t>* </a:t>
            </a:r>
            <a:r>
              <a:rPr b="0" lang="en-US" sz="1800" strike="noStrike" u="none">
                <a:solidFill>
                  <a:srgbClr val="4ab8ff"/>
                </a:solidFill>
                <a:effectLst/>
                <a:uFillTx/>
                <a:latin typeface="Consolas"/>
                <a:ea typeface="Consolas"/>
              </a:rPr>
              <a:t>data</a:t>
            </a:r>
            <a:r>
              <a:rPr b="0" lang="en-US" sz="1800" strike="noStrike" u="none">
                <a:solidFill>
                  <a:schemeClr val="dk2"/>
                </a:solidFill>
                <a:effectLst/>
                <a:uFillTx/>
                <a:latin typeface="Consolas"/>
                <a:ea typeface="Consolas"/>
              </a:rPr>
              <a:t> = (</a:t>
            </a:r>
            <a:r>
              <a:rPr b="0" lang="en-US" sz="1800" strike="noStrike" u="none">
                <a:solidFill>
                  <a:srgbClr val="e3f786"/>
                </a:solidFill>
                <a:effectLst/>
                <a:uFillTx/>
                <a:latin typeface="Consolas"/>
                <a:ea typeface="Consolas"/>
              </a:rPr>
              <a:t>record</a:t>
            </a:r>
            <a:r>
              <a:rPr b="0" lang="en-US" sz="1800" strike="noStrike" u="none">
                <a:solidFill>
                  <a:schemeClr val="dk2"/>
                </a:solidFill>
                <a:effectLst/>
                <a:uFillTx/>
                <a:latin typeface="Consolas"/>
                <a:ea typeface="Consolas"/>
              </a:rPr>
              <a:t>*) </a:t>
            </a:r>
            <a:r>
              <a:rPr b="0" lang="en-US" sz="1800" strike="noStrike" u="none">
                <a:solidFill>
                  <a:srgbClr val="e3f786"/>
                </a:solidFill>
                <a:effectLst/>
                <a:uFillTx/>
                <a:latin typeface="Consolas"/>
                <a:ea typeface="Consolas"/>
              </a:rPr>
              <a:t>mmap</a:t>
            </a:r>
            <a:r>
              <a:rPr b="0" lang="en-US" sz="1800" strike="noStrike" u="none">
                <a:solidFill>
                  <a:schemeClr val="dk2"/>
                </a:solidFill>
                <a:effectLst/>
                <a:uFillTx/>
                <a:latin typeface="Consolas"/>
                <a:ea typeface="Consolas"/>
              </a:rPr>
              <a:t>(</a:t>
            </a:r>
            <a:r>
              <a:rPr b="0" lang="en-US" sz="1800" strike="noStrike" u="none">
                <a:solidFill>
                  <a:srgbClr val="e3f786"/>
                </a:solidFill>
                <a:effectLst/>
                <a:uFillTx/>
                <a:latin typeface="Consolas"/>
                <a:ea typeface="Consolas"/>
              </a:rPr>
              <a:t>NULL</a:t>
            </a:r>
            <a:r>
              <a:rPr b="0" lang="en-US" sz="1800" strike="noStrike" u="none">
                <a:solidFill>
                  <a:schemeClr val="dk2"/>
                </a:solidFill>
                <a:effectLst/>
                <a:uFillTx/>
                <a:latin typeface="Consolas"/>
                <a:ea typeface="Consolas"/>
              </a:rPr>
              <a:t>, 8192,</a:t>
            </a:r>
            <a:endParaRPr b="0" lang="en-GB" sz="1800" strike="noStrike" u="none">
              <a:solidFill>
                <a:srgbClr val="ffffff"/>
              </a:solidFill>
              <a:effectLst/>
              <a:uFillTx/>
              <a:latin typeface="Arial"/>
            </a:endParaRPr>
          </a:p>
          <a:p>
            <a:pPr>
              <a:lnSpc>
                <a:spcPct val="100000"/>
              </a:lnSpc>
            </a:pPr>
            <a:r>
              <a:rPr b="0" lang="en-US" sz="1800" strike="noStrike" u="none">
                <a:solidFill>
                  <a:schemeClr val="dk2"/>
                </a:solidFill>
                <a:effectLst/>
                <a:uFillTx/>
                <a:latin typeface="Consolas"/>
                <a:ea typeface="Consolas"/>
              </a:rPr>
              <a:t>  </a:t>
            </a:r>
            <a:r>
              <a:rPr b="0" lang="en-US" sz="1800" strike="noStrike" u="none">
                <a:solidFill>
                  <a:srgbClr val="e3f786"/>
                </a:solidFill>
                <a:effectLst/>
                <a:uFillTx/>
                <a:latin typeface="Consolas"/>
                <a:ea typeface="Consolas"/>
              </a:rPr>
              <a:t>PROT_READ</a:t>
            </a:r>
            <a:r>
              <a:rPr b="0" lang="en-US" sz="1800" strike="noStrike" u="none">
                <a:solidFill>
                  <a:schemeClr val="dk2"/>
                </a:solidFill>
                <a:effectLst/>
                <a:uFillTx/>
                <a:latin typeface="Consolas"/>
                <a:ea typeface="Consolas"/>
              </a:rPr>
              <a:t> | </a:t>
            </a:r>
            <a:r>
              <a:rPr b="0" lang="en-US" sz="1800" strike="noStrike" u="none">
                <a:solidFill>
                  <a:srgbClr val="e3f786"/>
                </a:solidFill>
                <a:effectLst/>
                <a:uFillTx/>
                <a:latin typeface="Consolas"/>
                <a:ea typeface="Consolas"/>
              </a:rPr>
              <a:t>PROT_WRITE</a:t>
            </a:r>
            <a:r>
              <a:rPr b="0" lang="en-US" sz="1800" strike="noStrike" u="none">
                <a:solidFill>
                  <a:schemeClr val="dk2"/>
                </a:solidFill>
                <a:effectLst/>
                <a:uFillTx/>
                <a:latin typeface="Consolas"/>
                <a:ea typeface="Consolas"/>
              </a:rPr>
              <a:t>, </a:t>
            </a:r>
            <a:r>
              <a:rPr b="0" lang="en-US" sz="1800" strike="noStrike" u="none">
                <a:solidFill>
                  <a:srgbClr val="e3f786"/>
                </a:solidFill>
                <a:effectLst/>
                <a:uFillTx/>
                <a:latin typeface="Consolas"/>
                <a:ea typeface="Consolas"/>
              </a:rPr>
              <a:t>MAP_SHARED</a:t>
            </a:r>
            <a:r>
              <a:rPr b="0" lang="en-US" sz="1800" strike="noStrike" u="none">
                <a:solidFill>
                  <a:schemeClr val="dk2"/>
                </a:solidFill>
                <a:effectLst/>
                <a:uFillTx/>
                <a:latin typeface="Consolas"/>
                <a:ea typeface="Consolas"/>
              </a:rPr>
              <a:t>, </a:t>
            </a:r>
            <a:r>
              <a:rPr b="0" lang="en-US" sz="1800" strike="noStrike" u="none">
                <a:solidFill>
                  <a:srgbClr val="4ab8ff"/>
                </a:solidFill>
                <a:effectLst/>
                <a:uFillTx/>
                <a:latin typeface="Consolas"/>
                <a:ea typeface="Consolas"/>
              </a:rPr>
              <a:t>fd</a:t>
            </a:r>
            <a:r>
              <a:rPr b="0" lang="en-US" sz="1800" strike="noStrike" u="none">
                <a:solidFill>
                  <a:schemeClr val="dk2"/>
                </a:solidFill>
                <a:effectLst/>
                <a:uFillTx/>
                <a:latin typeface="Consolas"/>
                <a:ea typeface="Consolas"/>
              </a:rPr>
              <a:t>, 0);</a:t>
            </a:r>
            <a:endParaRPr b="0" lang="en-GB" sz="1800" strike="noStrike" u="none">
              <a:solidFill>
                <a:srgbClr val="ffffff"/>
              </a:solidFill>
              <a:effectLst/>
              <a:uFillTx/>
              <a:latin typeface="Arial"/>
            </a:endParaRPr>
          </a:p>
          <a:p>
            <a:pPr>
              <a:lnSpc>
                <a:spcPct val="100000"/>
              </a:lnSpc>
            </a:pPr>
            <a:endParaRPr b="0" lang="en-GB" sz="1800" strike="noStrike" u="none">
              <a:solidFill>
                <a:srgbClr val="ffffff"/>
              </a:solidFill>
              <a:effectLst/>
              <a:uFillTx/>
              <a:latin typeface="Arial"/>
            </a:endParaRPr>
          </a:p>
          <a:p>
            <a:pPr>
              <a:lnSpc>
                <a:spcPct val="100000"/>
              </a:lnSpc>
            </a:pPr>
            <a:r>
              <a:rPr b="0" lang="en-US" sz="1800" strike="noStrike" u="none">
                <a:solidFill>
                  <a:schemeClr val="dk2"/>
                </a:solidFill>
                <a:effectLst/>
                <a:uFillTx/>
                <a:latin typeface="Consolas"/>
                <a:ea typeface="Consolas"/>
              </a:rPr>
              <a:t>(*</a:t>
            </a:r>
            <a:r>
              <a:rPr b="0" lang="en-US" sz="1800" strike="noStrike" u="none">
                <a:solidFill>
                  <a:srgbClr val="4ab8ff"/>
                </a:solidFill>
                <a:effectLst/>
                <a:uFillTx/>
                <a:latin typeface="Consolas"/>
                <a:ea typeface="Consolas"/>
              </a:rPr>
              <a:t>data</a:t>
            </a:r>
            <a:r>
              <a:rPr b="0" lang="en-US" sz="1800" strike="noStrike" u="none">
                <a:solidFill>
                  <a:schemeClr val="dk2"/>
                </a:solidFill>
                <a:effectLst/>
                <a:uFillTx/>
                <a:latin typeface="Consolas"/>
                <a:ea typeface="Consolas"/>
              </a:rPr>
              <a:t>).field1 += 5;</a:t>
            </a:r>
            <a:endParaRPr b="0" lang="en-GB" sz="1800" strike="noStrike" u="none">
              <a:solidFill>
                <a:srgbClr val="ffffff"/>
              </a:solidFill>
              <a:effectLst/>
              <a:uFillTx/>
              <a:latin typeface="Arial"/>
            </a:endParaRPr>
          </a:p>
          <a:p>
            <a:pPr>
              <a:lnSpc>
                <a:spcPct val="100000"/>
              </a:lnSpc>
            </a:pPr>
            <a:r>
              <a:rPr b="0" lang="en-US" sz="1800" strike="noStrike" u="none">
                <a:solidFill>
                  <a:srgbClr val="4ab8ff"/>
                </a:solidFill>
                <a:effectLst/>
                <a:uFillTx/>
                <a:latin typeface="Consolas"/>
                <a:ea typeface="Consolas"/>
              </a:rPr>
              <a:t>data-</a:t>
            </a:r>
            <a:r>
              <a:rPr b="0" lang="en-US" sz="1800" strike="noStrike" u="none">
                <a:solidFill>
                  <a:schemeClr val="dk2"/>
                </a:solidFill>
                <a:effectLst/>
                <a:uFillTx/>
                <a:latin typeface="Consolas"/>
                <a:ea typeface="Consolas"/>
              </a:rPr>
              <a:t>&gt;field2 = </a:t>
            </a:r>
            <a:r>
              <a:rPr b="0" lang="en-US" sz="1800" strike="noStrike" u="none">
                <a:solidFill>
                  <a:srgbClr val="4ab8ff"/>
                </a:solidFill>
                <a:effectLst/>
                <a:uFillTx/>
                <a:latin typeface="Consolas"/>
                <a:ea typeface="Consolas"/>
              </a:rPr>
              <a:t>data</a:t>
            </a:r>
            <a:r>
              <a:rPr b="0" lang="en-US" sz="1800" strike="noStrike" u="none">
                <a:solidFill>
                  <a:schemeClr val="dk2"/>
                </a:solidFill>
                <a:effectLst/>
                <a:uFillTx/>
                <a:latin typeface="Consolas"/>
                <a:ea typeface="Consolas"/>
              </a:rPr>
              <a:t>-&gt;field1;</a:t>
            </a:r>
            <a:endParaRPr b="0" lang="en-GB" sz="1800" strike="noStrike" u="none">
              <a:solidFill>
                <a:srgbClr val="ffffff"/>
              </a:solidFill>
              <a:effectLst/>
              <a:uFillTx/>
              <a:latin typeface="Arial"/>
            </a:endParaRPr>
          </a:p>
          <a:p>
            <a:pPr>
              <a:lnSpc>
                <a:spcPct val="100000"/>
              </a:lnSpc>
            </a:pPr>
            <a:br>
              <a:rPr sz="1800"/>
            </a:br>
            <a:r>
              <a:rPr b="0" lang="en-US" sz="1800" strike="noStrike" u="none">
                <a:solidFill>
                  <a:srgbClr val="e3f786"/>
                </a:solidFill>
                <a:effectLst/>
                <a:uFillTx/>
                <a:latin typeface="Consolas"/>
                <a:ea typeface="Consolas"/>
              </a:rPr>
              <a:t>msync</a:t>
            </a:r>
            <a:r>
              <a:rPr b="0" lang="en-US" sz="1800" strike="noStrike" u="none">
                <a:solidFill>
                  <a:schemeClr val="dk2"/>
                </a:solidFill>
                <a:effectLst/>
                <a:uFillTx/>
                <a:latin typeface="Consolas"/>
                <a:ea typeface="Consolas"/>
              </a:rPr>
              <a:t>(</a:t>
            </a:r>
            <a:r>
              <a:rPr b="0" lang="en-US" sz="1800" strike="noStrike" u="none">
                <a:solidFill>
                  <a:srgbClr val="4ab8ff"/>
                </a:solidFill>
                <a:effectLst/>
                <a:uFillTx/>
                <a:latin typeface="Consolas"/>
                <a:ea typeface="Consolas"/>
              </a:rPr>
              <a:t>record</a:t>
            </a:r>
            <a:r>
              <a:rPr b="0" lang="en-US" sz="1800" strike="noStrike" u="none">
                <a:solidFill>
                  <a:schemeClr val="dk2"/>
                </a:solidFill>
                <a:effectLst/>
                <a:uFillTx/>
                <a:latin typeface="Consolas"/>
                <a:ea typeface="Consolas"/>
              </a:rPr>
              <a:t>, </a:t>
            </a:r>
            <a:r>
              <a:rPr b="0" lang="en-US" sz="1800" strike="noStrike" u="none">
                <a:solidFill>
                  <a:schemeClr val="lt2"/>
                </a:solidFill>
                <a:effectLst/>
                <a:uFillTx/>
                <a:latin typeface="Consolas"/>
                <a:ea typeface="Consolas"/>
              </a:rPr>
              <a:t>sizeof</a:t>
            </a:r>
            <a:r>
              <a:rPr b="0" lang="en-US" sz="1800" strike="noStrike" u="none">
                <a:solidFill>
                  <a:schemeClr val="dk2"/>
                </a:solidFill>
                <a:effectLst/>
                <a:uFillTx/>
                <a:latin typeface="Consolas"/>
                <a:ea typeface="Consolas"/>
              </a:rPr>
              <a:t>(</a:t>
            </a:r>
            <a:r>
              <a:rPr b="0" lang="en-US" sz="1800" strike="noStrike" u="none">
                <a:solidFill>
                  <a:srgbClr val="4ab8ff"/>
                </a:solidFill>
                <a:effectLst/>
                <a:uFillTx/>
                <a:latin typeface="Consolas"/>
                <a:ea typeface="Consolas"/>
              </a:rPr>
              <a:t>record</a:t>
            </a:r>
            <a:r>
              <a:rPr b="0" lang="en-US" sz="1800" strike="noStrike" u="none">
                <a:solidFill>
                  <a:schemeClr val="dk2"/>
                </a:solidFill>
                <a:effectLst/>
                <a:uFillTx/>
                <a:latin typeface="Consolas"/>
                <a:ea typeface="Consolas"/>
              </a:rPr>
              <a:t>), </a:t>
            </a:r>
            <a:r>
              <a:rPr b="0" lang="en-US" sz="1800" strike="noStrike" u="none">
                <a:solidFill>
                  <a:srgbClr val="e3f786"/>
                </a:solidFill>
                <a:effectLst/>
                <a:uFillTx/>
                <a:latin typeface="Consolas"/>
                <a:ea typeface="Consolas"/>
              </a:rPr>
              <a:t>MS_SYNC</a:t>
            </a:r>
            <a:r>
              <a:rPr b="0" lang="en-US" sz="1800" strike="noStrike" u="none">
                <a:solidFill>
                  <a:schemeClr val="dk2"/>
                </a:solidFill>
                <a:effectLst/>
                <a:uFillTx/>
                <a:latin typeface="Consolas"/>
                <a:ea typeface="Consolas"/>
              </a:rPr>
              <a:t> | </a:t>
            </a:r>
            <a:r>
              <a:rPr b="0" lang="en-US" sz="1800" strike="noStrike" u="none">
                <a:solidFill>
                  <a:srgbClr val="e3f786"/>
                </a:solidFill>
                <a:effectLst/>
                <a:uFillTx/>
                <a:latin typeface="Consolas"/>
                <a:ea typeface="Consolas"/>
              </a:rPr>
              <a:t>MS_INVALIDATE</a:t>
            </a:r>
            <a:r>
              <a:rPr b="0" lang="en-US" sz="1800" strike="noStrike" u="none">
                <a:solidFill>
                  <a:schemeClr val="dk2"/>
                </a:solidFill>
                <a:effectLst/>
                <a:uFillTx/>
                <a:latin typeface="Consolas"/>
                <a:ea typeface="Consolas"/>
              </a:rPr>
              <a:t>);</a:t>
            </a:r>
            <a:endParaRPr b="0" lang="en-GB"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Non Volatile Memory</a:t>
            </a:r>
            <a:endParaRPr b="0" lang="en-GB" sz="2300" strike="noStrike" u="none">
              <a:solidFill>
                <a:srgbClr val="000000"/>
              </a:solidFill>
              <a:effectLst/>
              <a:uFillTx/>
              <a:latin typeface="Arial"/>
            </a:endParaRPr>
          </a:p>
        </p:txBody>
      </p:sp>
      <p:sp>
        <p:nvSpPr>
          <p:cNvPr id="269" name="PlaceHolder 2"/>
          <p:cNvSpPr>
            <a:spLocks noGrp="1"/>
          </p:cNvSpPr>
          <p:nvPr>
            <p:ph/>
          </p:nvPr>
        </p:nvSpPr>
        <p:spPr>
          <a:xfrm>
            <a:off x="525960" y="1095480"/>
            <a:ext cx="8229240" cy="3376440"/>
          </a:xfrm>
          <a:prstGeom prst="rect">
            <a:avLst/>
          </a:prstGeom>
          <a:noFill/>
          <a:ln w="0">
            <a:noFill/>
          </a:ln>
        </p:spPr>
        <p:txBody>
          <a:bodyPr lIns="57240" rIns="57240" tIns="57240" bIns="57240" anchor="t">
            <a:noAutofit/>
          </a:bodyPr>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SSD-backed RAM</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near-RAM-speed SSD</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Future memory stores</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RDMA access to NVM on other servers</a:t>
            </a:r>
            <a:endParaRPr b="0" lang="en-GB" sz="2000" strike="noStrike" u="none">
              <a:solidFill>
                <a:srgbClr val="000000"/>
              </a:solidFill>
              <a:effectLst/>
              <a:uFillTx/>
              <a:latin typeface="Arial"/>
            </a:endParaRPr>
          </a:p>
          <a:p>
            <a:pPr marL="6480" indent="0">
              <a:lnSpc>
                <a:spcPct val="90000"/>
              </a:lnSpc>
              <a:spcBef>
                <a:spcPts val="1100"/>
              </a:spcBef>
              <a:buNone/>
              <a:tabLst>
                <a:tab algn="l" pos="0"/>
              </a:tabLst>
            </a:pPr>
            <a:endParaRPr b="0" lang="en-GB" sz="2000" strike="noStrike" u="none">
              <a:solidFill>
                <a:srgbClr val="000000"/>
              </a:solidFill>
              <a:effectLst/>
              <a:uFillTx/>
              <a:latin typeface="Arial"/>
            </a:endParaRPr>
          </a:p>
          <a:p>
            <a:pPr marL="6480" indent="0">
              <a:lnSpc>
                <a:spcPct val="90000"/>
              </a:lnSpc>
              <a:spcBef>
                <a:spcPts val="1100"/>
              </a:spcBef>
              <a:buNone/>
              <a:tabLst>
                <a:tab algn="l" pos="0"/>
              </a:tabLst>
            </a:pPr>
            <a:r>
              <a:rPr b="0" lang="en-US" sz="2000" strike="noStrike" u="none">
                <a:solidFill>
                  <a:schemeClr val="dk1"/>
                </a:solidFill>
                <a:effectLst/>
                <a:uFillTx/>
                <a:latin typeface="Calibri"/>
                <a:ea typeface="Calibri"/>
              </a:rPr>
              <a:t>What would a datacentre of NVM &amp; RDMA access do?</a:t>
            </a:r>
            <a:br>
              <a:rPr sz="2000"/>
            </a:br>
            <a:endParaRPr b="0" lang="en-GB"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solidFill>
          <a:schemeClr val="lt1"/>
        </a:solidFill>
      </p:bgPr>
    </p:bg>
    <p:spTree>
      <p:nvGrpSpPr>
        <p:cNvPr id="1" name=""/>
        <p:cNvGrpSpPr/>
        <p:nvPr/>
      </p:nvGrpSpPr>
      <p:grpSpPr>
        <a:xfrm>
          <a:off x="0" y="0"/>
          <a:ext cx="0" cy="0"/>
          <a:chOff x="0" y="0"/>
          <a:chExt cx="0" cy="0"/>
        </a:xfrm>
      </p:grpSpPr>
      <p:sp>
        <p:nvSpPr>
          <p:cNvPr id="270" name="TextBox 4"/>
          <p:cNvSpPr/>
          <p:nvPr/>
        </p:nvSpPr>
        <p:spPr>
          <a:xfrm>
            <a:off x="704520" y="323280"/>
            <a:ext cx="7772040" cy="427032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r>
              <a:rPr b="0" lang="en-US" sz="1800" strike="noStrike" u="none">
                <a:solidFill>
                  <a:srgbClr val="fd8b07"/>
                </a:solidFill>
                <a:effectLst/>
                <a:uFillTx/>
                <a:latin typeface="Consolas"/>
                <a:ea typeface="Consolas"/>
              </a:rPr>
              <a:t>typedef struct</a:t>
            </a:r>
            <a:r>
              <a:rPr b="0" lang="en-US" sz="1800" strike="noStrike" u="none">
                <a:solidFill>
                  <a:schemeClr val="dk2"/>
                </a:solidFill>
                <a:effectLst/>
                <a:uFillTx/>
                <a:latin typeface="Consolas"/>
                <a:ea typeface="Consolas"/>
              </a:rPr>
              <a:t> </a:t>
            </a:r>
            <a:r>
              <a:rPr b="0" lang="en-US" sz="1800" strike="noStrike" u="none">
                <a:solidFill>
                  <a:srgbClr val="e3f786"/>
                </a:solidFill>
                <a:effectLst/>
                <a:uFillTx/>
                <a:latin typeface="Consolas"/>
                <a:ea typeface="Consolas"/>
              </a:rPr>
              <a:t>record_struct</a:t>
            </a:r>
            <a:r>
              <a:rPr b="0" lang="en-US" sz="1800" strike="noStrike" u="none">
                <a:solidFill>
                  <a:schemeClr val="dk2"/>
                </a:solidFill>
                <a:effectLst/>
                <a:uFillTx/>
                <a:latin typeface="Consolas"/>
                <a:ea typeface="Consolas"/>
              </a:rPr>
              <a:t> {</a:t>
            </a:r>
            <a:endParaRPr b="0" lang="en-GB" sz="1800" strike="noStrike" u="none">
              <a:solidFill>
                <a:srgbClr val="ffffff"/>
              </a:solidFill>
              <a:effectLst/>
              <a:uFillTx/>
              <a:latin typeface="Arial"/>
            </a:endParaRPr>
          </a:p>
          <a:p>
            <a:pPr>
              <a:lnSpc>
                <a:spcPct val="100000"/>
              </a:lnSpc>
            </a:pPr>
            <a:r>
              <a:rPr b="0" lang="en-US" sz="1800" strike="noStrike" u="none">
                <a:solidFill>
                  <a:schemeClr val="dk2"/>
                </a:solidFill>
                <a:effectLst/>
                <a:uFillTx/>
                <a:latin typeface="Consolas"/>
                <a:ea typeface="Consolas"/>
              </a:rPr>
              <a:t>  </a:t>
            </a:r>
            <a:r>
              <a:rPr b="0" lang="en-US" sz="1800" strike="noStrike" u="none">
                <a:solidFill>
                  <a:srgbClr val="fd8b07"/>
                </a:solidFill>
                <a:effectLst/>
                <a:uFillTx/>
                <a:latin typeface="Consolas"/>
                <a:ea typeface="Consolas"/>
              </a:rPr>
              <a:t>int </a:t>
            </a:r>
            <a:r>
              <a:rPr b="0" lang="en-US" sz="1800" strike="noStrike" u="none">
                <a:solidFill>
                  <a:schemeClr val="dk2"/>
                </a:solidFill>
                <a:effectLst/>
                <a:uFillTx/>
                <a:latin typeface="Consolas"/>
                <a:ea typeface="Consolas"/>
              </a:rPr>
              <a:t>field1, field2;</a:t>
            </a:r>
            <a:endParaRPr b="0" lang="en-GB" sz="1800" strike="noStrike" u="none">
              <a:solidFill>
                <a:srgbClr val="ffffff"/>
              </a:solidFill>
              <a:effectLst/>
              <a:uFillTx/>
              <a:latin typeface="Arial"/>
            </a:endParaRPr>
          </a:p>
          <a:p>
            <a:pPr>
              <a:lnSpc>
                <a:spcPct val="100000"/>
              </a:lnSpc>
            </a:pPr>
            <a:r>
              <a:rPr b="0" lang="en-US" sz="1800" strike="noStrike" u="none">
                <a:solidFill>
                  <a:schemeClr val="dk2"/>
                </a:solidFill>
                <a:effectLst/>
                <a:uFillTx/>
                <a:latin typeface="Consolas"/>
                <a:ea typeface="Consolas"/>
              </a:rPr>
              <a:t>  </a:t>
            </a:r>
            <a:r>
              <a:rPr b="0" lang="en-US" sz="1800" strike="noStrike" u="none">
                <a:solidFill>
                  <a:srgbClr val="e3f786"/>
                </a:solidFill>
                <a:effectLst/>
                <a:uFillTx/>
                <a:latin typeface="Consolas"/>
                <a:ea typeface="Consolas"/>
              </a:rPr>
              <a:t>record_struct</a:t>
            </a:r>
            <a:r>
              <a:rPr b="0" lang="en-US" sz="1800" strike="noStrike" u="none">
                <a:solidFill>
                  <a:schemeClr val="dk2"/>
                </a:solidFill>
                <a:effectLst/>
                <a:uFillTx/>
                <a:latin typeface="Consolas"/>
                <a:ea typeface="Consolas"/>
              </a:rPr>
              <a:t>*</a:t>
            </a:r>
            <a:r>
              <a:rPr b="0" lang="en-US" sz="1800" strike="noStrike" u="none">
                <a:solidFill>
                  <a:srgbClr val="e3f786"/>
                </a:solidFill>
                <a:effectLst/>
                <a:uFillTx/>
                <a:latin typeface="Consolas"/>
                <a:ea typeface="Consolas"/>
              </a:rPr>
              <a:t> </a:t>
            </a:r>
            <a:r>
              <a:rPr b="0" lang="en-US" sz="1800" strike="noStrike" u="none">
                <a:solidFill>
                  <a:schemeClr val="dk2"/>
                </a:solidFill>
                <a:effectLst/>
                <a:uFillTx/>
                <a:latin typeface="Consolas"/>
                <a:ea typeface="Consolas"/>
              </a:rPr>
              <a:t>next;</a:t>
            </a:r>
            <a:endParaRPr b="0" lang="en-GB" sz="1800" strike="noStrike" u="none">
              <a:solidFill>
                <a:srgbClr val="ffffff"/>
              </a:solidFill>
              <a:effectLst/>
              <a:uFillTx/>
              <a:latin typeface="Arial"/>
            </a:endParaRPr>
          </a:p>
          <a:p>
            <a:pPr>
              <a:lnSpc>
                <a:spcPct val="100000"/>
              </a:lnSpc>
            </a:pPr>
            <a:r>
              <a:rPr b="0" lang="en-US" sz="1800" strike="noStrike" u="none">
                <a:solidFill>
                  <a:schemeClr val="dk2"/>
                </a:solidFill>
                <a:effectLst/>
                <a:uFillTx/>
                <a:latin typeface="Consolas"/>
                <a:ea typeface="Consolas"/>
              </a:rPr>
              <a:t>} </a:t>
            </a:r>
            <a:r>
              <a:rPr b="0" lang="en-US" sz="1800" strike="noStrike" u="none">
                <a:solidFill>
                  <a:srgbClr val="e3f786"/>
                </a:solidFill>
                <a:effectLst/>
                <a:uFillTx/>
                <a:latin typeface="Consolas"/>
                <a:ea typeface="Consolas"/>
              </a:rPr>
              <a:t>record;</a:t>
            </a:r>
            <a:endParaRPr b="0" lang="en-GB" sz="1800" strike="noStrike" u="none">
              <a:solidFill>
                <a:srgbClr val="ffffff"/>
              </a:solidFill>
              <a:effectLst/>
              <a:uFillTx/>
              <a:latin typeface="Arial"/>
            </a:endParaRPr>
          </a:p>
          <a:p>
            <a:pPr>
              <a:lnSpc>
                <a:spcPct val="100000"/>
              </a:lnSpc>
            </a:pPr>
            <a:br>
              <a:rPr sz="1800"/>
            </a:br>
            <a:r>
              <a:rPr b="0" lang="en-US" sz="1800" strike="noStrike" u="none">
                <a:solidFill>
                  <a:srgbClr val="fd8b07"/>
                </a:solidFill>
                <a:effectLst/>
                <a:uFillTx/>
                <a:latin typeface="Consolas"/>
                <a:ea typeface="Consolas"/>
              </a:rPr>
              <a:t>int </a:t>
            </a:r>
            <a:r>
              <a:rPr b="0" lang="en-US" sz="1800" strike="noStrike" u="none">
                <a:solidFill>
                  <a:srgbClr val="4ab8ff"/>
                </a:solidFill>
                <a:effectLst/>
                <a:uFillTx/>
                <a:latin typeface="Consolas"/>
                <a:ea typeface="Consolas"/>
              </a:rPr>
              <a:t>fd </a:t>
            </a:r>
            <a:r>
              <a:rPr b="0" lang="en-US" sz="1800" strike="noStrike" u="none">
                <a:solidFill>
                  <a:schemeClr val="dk2"/>
                </a:solidFill>
                <a:effectLst/>
                <a:uFillTx/>
                <a:latin typeface="Consolas"/>
                <a:ea typeface="Consolas"/>
              </a:rPr>
              <a:t>= </a:t>
            </a:r>
            <a:r>
              <a:rPr b="0" lang="en-US" sz="1800" strike="noStrike" u="none">
                <a:solidFill>
                  <a:srgbClr val="e3f786"/>
                </a:solidFill>
                <a:effectLst/>
                <a:uFillTx/>
                <a:latin typeface="Consolas"/>
                <a:ea typeface="Consolas"/>
              </a:rPr>
              <a:t>open</a:t>
            </a:r>
            <a:r>
              <a:rPr b="0" lang="en-US" sz="1800" strike="noStrike" u="none">
                <a:solidFill>
                  <a:schemeClr val="dk2"/>
                </a:solidFill>
                <a:effectLst/>
                <a:uFillTx/>
                <a:latin typeface="Consolas"/>
                <a:ea typeface="Consolas"/>
              </a:rPr>
              <a:t>(</a:t>
            </a:r>
            <a:r>
              <a:rPr b="0" lang="en-US" sz="1800" strike="noStrike" u="none">
                <a:solidFill>
                  <a:srgbClr val="da95d7"/>
                </a:solidFill>
                <a:effectLst/>
                <a:uFillTx/>
                <a:latin typeface="Consolas"/>
                <a:ea typeface="Consolas"/>
              </a:rPr>
              <a:t>"/shared/dbase"</a:t>
            </a:r>
            <a:r>
              <a:rPr b="0" lang="en-US" sz="1800" strike="noStrike" u="none">
                <a:solidFill>
                  <a:schemeClr val="dk2"/>
                </a:solidFill>
                <a:effectLst/>
                <a:uFillTx/>
                <a:latin typeface="Consolas"/>
                <a:ea typeface="Consolas"/>
              </a:rPr>
              <a:t>);</a:t>
            </a:r>
            <a:endParaRPr b="0" lang="en-GB" sz="1800" strike="noStrike" u="none">
              <a:solidFill>
                <a:srgbClr val="ffffff"/>
              </a:solidFill>
              <a:effectLst/>
              <a:uFillTx/>
              <a:latin typeface="Arial"/>
            </a:endParaRPr>
          </a:p>
          <a:p>
            <a:pPr>
              <a:lnSpc>
                <a:spcPct val="100000"/>
              </a:lnSpc>
            </a:pPr>
            <a:r>
              <a:rPr b="0" lang="en-US" sz="1800" strike="noStrike" u="none">
                <a:solidFill>
                  <a:srgbClr val="e3f786"/>
                </a:solidFill>
                <a:effectLst/>
                <a:uFillTx/>
                <a:latin typeface="Consolas"/>
                <a:ea typeface="Consolas"/>
              </a:rPr>
              <a:t>record</a:t>
            </a:r>
            <a:r>
              <a:rPr b="0" lang="en-US" sz="1800" strike="noStrike" u="none">
                <a:solidFill>
                  <a:schemeClr val="dk2"/>
                </a:solidFill>
                <a:effectLst/>
                <a:uFillTx/>
                <a:latin typeface="Consolas"/>
                <a:ea typeface="Consolas"/>
              </a:rPr>
              <a:t>* </a:t>
            </a:r>
            <a:r>
              <a:rPr b="0" lang="en-US" sz="1800" strike="noStrike" u="none">
                <a:solidFill>
                  <a:srgbClr val="4ab8ff"/>
                </a:solidFill>
                <a:effectLst/>
                <a:uFillTx/>
                <a:latin typeface="Consolas"/>
                <a:ea typeface="Consolas"/>
              </a:rPr>
              <a:t>data</a:t>
            </a:r>
            <a:r>
              <a:rPr b="0" lang="en-US" sz="1800" strike="noStrike" u="none">
                <a:solidFill>
                  <a:schemeClr val="dk2"/>
                </a:solidFill>
                <a:effectLst/>
                <a:uFillTx/>
                <a:latin typeface="Consolas"/>
                <a:ea typeface="Consolas"/>
              </a:rPr>
              <a:t> = (</a:t>
            </a:r>
            <a:r>
              <a:rPr b="0" lang="en-US" sz="1800" strike="noStrike" u="none">
                <a:solidFill>
                  <a:srgbClr val="e3f786"/>
                </a:solidFill>
                <a:effectLst/>
                <a:uFillTx/>
                <a:latin typeface="Consolas"/>
                <a:ea typeface="Consolas"/>
              </a:rPr>
              <a:t>record</a:t>
            </a:r>
            <a:r>
              <a:rPr b="0" lang="en-US" sz="1800" strike="noStrike" u="none">
                <a:solidFill>
                  <a:schemeClr val="dk2"/>
                </a:solidFill>
                <a:effectLst/>
                <a:uFillTx/>
                <a:latin typeface="Consolas"/>
                <a:ea typeface="Consolas"/>
              </a:rPr>
              <a:t>*) </a:t>
            </a:r>
            <a:r>
              <a:rPr b="0" lang="en-US" sz="1800" strike="noStrike" u="none">
                <a:solidFill>
                  <a:srgbClr val="e3f786"/>
                </a:solidFill>
                <a:effectLst/>
                <a:uFillTx/>
                <a:latin typeface="Consolas"/>
                <a:ea typeface="Consolas"/>
              </a:rPr>
              <a:t>pmem_map(fd)</a:t>
            </a:r>
            <a:r>
              <a:rPr b="0" lang="en-US" sz="1800" strike="noStrike" u="none">
                <a:solidFill>
                  <a:schemeClr val="dk2"/>
                </a:solidFill>
                <a:effectLst/>
                <a:uFillTx/>
                <a:latin typeface="Consolas"/>
                <a:ea typeface="Consolas"/>
              </a:rPr>
              <a:t>;</a:t>
            </a:r>
            <a:endParaRPr b="0" lang="en-GB" sz="1800" strike="noStrike" u="none">
              <a:solidFill>
                <a:srgbClr val="ffffff"/>
              </a:solidFill>
              <a:effectLst/>
              <a:uFillTx/>
              <a:latin typeface="Arial"/>
            </a:endParaRPr>
          </a:p>
          <a:p>
            <a:pPr>
              <a:lnSpc>
                <a:spcPct val="100000"/>
              </a:lnSpc>
            </a:pPr>
            <a:endParaRPr b="0" lang="en-GB" sz="1800" strike="noStrike" u="none">
              <a:solidFill>
                <a:srgbClr val="ffffff"/>
              </a:solidFill>
              <a:effectLst/>
              <a:uFillTx/>
              <a:latin typeface="Arial"/>
            </a:endParaRPr>
          </a:p>
          <a:p>
            <a:pPr>
              <a:lnSpc>
                <a:spcPct val="100000"/>
              </a:lnSpc>
            </a:pPr>
            <a:r>
              <a:rPr b="0" lang="en-US" sz="1800" strike="noStrike" u="none">
                <a:solidFill>
                  <a:srgbClr val="e3f786"/>
                </a:solidFill>
                <a:effectLst/>
                <a:uFillTx/>
                <a:latin typeface="Consolas"/>
                <a:ea typeface="Consolas"/>
              </a:rPr>
              <a:t>// lock ?</a:t>
            </a:r>
            <a:endParaRPr b="0" lang="en-GB" sz="1800" strike="noStrike" u="none">
              <a:solidFill>
                <a:srgbClr val="ffffff"/>
              </a:solidFill>
              <a:effectLst/>
              <a:uFillTx/>
              <a:latin typeface="Arial"/>
            </a:endParaRPr>
          </a:p>
          <a:p>
            <a:pPr>
              <a:lnSpc>
                <a:spcPct val="100000"/>
              </a:lnSpc>
            </a:pPr>
            <a:endParaRPr b="0" lang="en-GB" sz="1800" strike="noStrike" u="none">
              <a:solidFill>
                <a:srgbClr val="ffffff"/>
              </a:solidFill>
              <a:effectLst/>
              <a:uFillTx/>
              <a:latin typeface="Arial"/>
            </a:endParaRPr>
          </a:p>
          <a:p>
            <a:pPr>
              <a:lnSpc>
                <a:spcPct val="100000"/>
              </a:lnSpc>
            </a:pPr>
            <a:r>
              <a:rPr b="0" lang="en-US" sz="1800" strike="noStrike" u="none">
                <a:solidFill>
                  <a:schemeClr val="dk2"/>
                </a:solidFill>
                <a:effectLst/>
                <a:uFillTx/>
                <a:latin typeface="Consolas"/>
                <a:ea typeface="Consolas"/>
              </a:rPr>
              <a:t>(*</a:t>
            </a:r>
            <a:r>
              <a:rPr b="0" lang="en-US" sz="1800" strike="noStrike" u="none">
                <a:solidFill>
                  <a:srgbClr val="4ab8ff"/>
                </a:solidFill>
                <a:effectLst/>
                <a:uFillTx/>
                <a:latin typeface="Consolas"/>
                <a:ea typeface="Consolas"/>
              </a:rPr>
              <a:t>data</a:t>
            </a:r>
            <a:r>
              <a:rPr b="0" lang="en-US" sz="1800" strike="noStrike" u="none">
                <a:solidFill>
                  <a:schemeClr val="dk2"/>
                </a:solidFill>
                <a:effectLst/>
                <a:uFillTx/>
                <a:latin typeface="Consolas"/>
                <a:ea typeface="Consolas"/>
              </a:rPr>
              <a:t>).field1 += 5;</a:t>
            </a:r>
            <a:endParaRPr b="0" lang="en-GB" sz="1800" strike="noStrike" u="none">
              <a:solidFill>
                <a:srgbClr val="ffffff"/>
              </a:solidFill>
              <a:effectLst/>
              <a:uFillTx/>
              <a:latin typeface="Arial"/>
            </a:endParaRPr>
          </a:p>
          <a:p>
            <a:pPr>
              <a:lnSpc>
                <a:spcPct val="100000"/>
              </a:lnSpc>
            </a:pPr>
            <a:r>
              <a:rPr b="0" lang="en-US" sz="1800" strike="noStrike" u="none">
                <a:solidFill>
                  <a:srgbClr val="4ab8ff"/>
                </a:solidFill>
                <a:effectLst/>
                <a:uFillTx/>
                <a:latin typeface="Consolas"/>
                <a:ea typeface="Consolas"/>
              </a:rPr>
              <a:t>data</a:t>
            </a:r>
            <a:r>
              <a:rPr b="0" lang="en-US" sz="1800" strike="noStrike" u="none">
                <a:solidFill>
                  <a:schemeClr val="dk2"/>
                </a:solidFill>
                <a:effectLst/>
                <a:uFillTx/>
                <a:latin typeface="Consolas"/>
                <a:ea typeface="Consolas"/>
              </a:rPr>
              <a:t>-&gt;field2 = </a:t>
            </a:r>
            <a:r>
              <a:rPr b="0" lang="en-US" sz="1800" strike="noStrike" u="none">
                <a:solidFill>
                  <a:srgbClr val="4ab8ff"/>
                </a:solidFill>
                <a:effectLst/>
                <a:uFillTx/>
                <a:latin typeface="Consolas"/>
                <a:ea typeface="Consolas"/>
              </a:rPr>
              <a:t>data</a:t>
            </a:r>
            <a:r>
              <a:rPr b="0" lang="en-US" sz="1800" strike="noStrike" u="none">
                <a:solidFill>
                  <a:schemeClr val="dk2"/>
                </a:solidFill>
                <a:effectLst/>
                <a:uFillTx/>
                <a:latin typeface="Consolas"/>
                <a:ea typeface="Consolas"/>
              </a:rPr>
              <a:t>-&gt;field1;</a:t>
            </a:r>
            <a:endParaRPr b="0" lang="en-GB" sz="1800" strike="noStrike" u="none">
              <a:solidFill>
                <a:srgbClr val="ffffff"/>
              </a:solidFill>
              <a:effectLst/>
              <a:uFillTx/>
              <a:latin typeface="Arial"/>
            </a:endParaRPr>
          </a:p>
          <a:p>
            <a:pPr>
              <a:lnSpc>
                <a:spcPct val="100000"/>
              </a:lnSpc>
            </a:pPr>
            <a:br>
              <a:rPr sz="1800"/>
            </a:br>
            <a:r>
              <a:rPr b="0" lang="en-US" sz="1800" strike="noStrike" u="none">
                <a:solidFill>
                  <a:srgbClr val="e3f786"/>
                </a:solidFill>
                <a:effectLst/>
                <a:uFillTx/>
                <a:latin typeface="Consolas"/>
                <a:ea typeface="Consolas"/>
              </a:rPr>
              <a:t>// commit ? </a:t>
            </a:r>
            <a:endParaRPr b="0" lang="en-GB"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NVM moves the commit problem into memory I/O</a:t>
            </a:r>
            <a:endParaRPr b="0" lang="en-GB" sz="2300" strike="noStrike" u="none">
              <a:solidFill>
                <a:srgbClr val="000000"/>
              </a:solidFill>
              <a:effectLst/>
              <a:uFillTx/>
              <a:latin typeface="Arial"/>
            </a:endParaRPr>
          </a:p>
        </p:txBody>
      </p:sp>
      <p:sp>
        <p:nvSpPr>
          <p:cNvPr id="272" name="PlaceHolder 2"/>
          <p:cNvSpPr>
            <a:spLocks noGrp="1"/>
          </p:cNvSpPr>
          <p:nvPr>
            <p:ph/>
          </p:nvPr>
        </p:nvSpPr>
        <p:spPr>
          <a:xfrm>
            <a:off x="525960" y="1095480"/>
            <a:ext cx="8229240" cy="2576880"/>
          </a:xfrm>
          <a:prstGeom prst="rect">
            <a:avLst/>
          </a:prstGeom>
          <a:noFill/>
          <a:ln w="0">
            <a:noFill/>
          </a:ln>
        </p:spPr>
        <p:txBody>
          <a:bodyPr lIns="57240" rIns="57240" tIns="57240" bIns="57240" anchor="t">
            <a:noAutofit/>
          </a:bodyPr>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How to split internal state into persistent and transient?</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When is data saved to NVM ($L1-$L3 cache flushed, sync in memory buffers, ...)</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How to co-ordinate shared R/W access over RDMA?</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How do we write apps for a world where rebooting doesn't reset our state?</a:t>
            </a:r>
            <a:endParaRPr b="0" lang="en-GB" sz="2000" strike="noStrike" u="none">
              <a:solidFill>
                <a:srgbClr val="000000"/>
              </a:solidFill>
              <a:effectLst/>
              <a:uFillTx/>
              <a:latin typeface="Arial"/>
            </a:endParaRPr>
          </a:p>
          <a:p>
            <a:pPr indent="0">
              <a:lnSpc>
                <a:spcPct val="90000"/>
              </a:lnSpc>
              <a:spcBef>
                <a:spcPts val="1100"/>
              </a:spcBef>
              <a:buNone/>
            </a:pPr>
            <a:endParaRPr b="0" lang="en-GB" sz="2000" strike="noStrike" u="none">
              <a:solidFill>
                <a:srgbClr val="000000"/>
              </a:solidFill>
              <a:effectLst/>
              <a:uFillTx/>
              <a:latin typeface="Arial"/>
            </a:endParaRPr>
          </a:p>
        </p:txBody>
      </p:sp>
      <p:sp>
        <p:nvSpPr>
          <p:cNvPr id="273" name="TextBox 3"/>
          <p:cNvSpPr/>
          <p:nvPr/>
        </p:nvSpPr>
        <p:spPr>
          <a:xfrm>
            <a:off x="698760" y="3932640"/>
            <a:ext cx="7684920" cy="46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en-US" sz="2400" strike="noStrike" u="none">
                <a:solidFill>
                  <a:srgbClr val="000000"/>
                </a:solidFill>
                <a:effectLst/>
                <a:uFillTx/>
                <a:latin typeface="Calibri"/>
                <a:ea typeface="Calibri"/>
              </a:rPr>
              <a:t>Catch up: read "The Morning Paper" summaries of research</a:t>
            </a:r>
            <a:endParaRPr b="0" lang="en-GB"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Summary: Storage is moving in different directions</a:t>
            </a:r>
            <a:endParaRPr b="0" lang="en-GB" sz="2300" strike="noStrike" u="none">
              <a:solidFill>
                <a:srgbClr val="000000"/>
              </a:solidFill>
              <a:effectLst/>
              <a:uFillTx/>
              <a:latin typeface="Arial"/>
            </a:endParaRPr>
          </a:p>
        </p:txBody>
      </p:sp>
      <p:sp>
        <p:nvSpPr>
          <p:cNvPr id="275" name="PlaceHolder 2"/>
          <p:cNvSpPr>
            <a:spLocks noGrp="1"/>
          </p:cNvSpPr>
          <p:nvPr>
            <p:ph/>
          </p:nvPr>
        </p:nvSpPr>
        <p:spPr>
          <a:xfrm>
            <a:off x="525960" y="1095480"/>
            <a:ext cx="8350200" cy="3402000"/>
          </a:xfrm>
          <a:prstGeom prst="rect">
            <a:avLst/>
          </a:prstGeom>
          <a:noFill/>
          <a:ln w="0">
            <a:noFill/>
          </a:ln>
        </p:spPr>
        <p:txBody>
          <a:bodyPr lIns="57240" rIns="57240" tIns="57240" bIns="57240" anchor="t">
            <a:noAutofit/>
          </a:bodyPr>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Blobstore APIs address some scale issues, but don't match app expectations for file/dir behaviour; inefficient read/write model</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Non volatile memory is the other radical change</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Posix metaphor/API isn't suited to either </a:t>
            </a:r>
            <a:r>
              <a:rPr b="0" i="1" lang="en-US" sz="2000" strike="noStrike" u="none">
                <a:solidFill>
                  <a:schemeClr val="dk1"/>
                </a:solidFill>
                <a:effectLst/>
                <a:uFillTx/>
                <a:latin typeface="Calibri"/>
                <a:ea typeface="Calibri"/>
              </a:rPr>
              <a:t>—what next?</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SQL makes all this someone else's problem</a:t>
            </a:r>
            <a:br>
              <a:rPr sz="2000"/>
            </a:br>
            <a:r>
              <a:rPr b="0" lang="en-US" sz="2000" strike="noStrike" u="none">
                <a:solidFill>
                  <a:schemeClr val="dk1"/>
                </a:solidFill>
                <a:effectLst/>
                <a:uFillTx/>
                <a:latin typeface="Calibri"/>
                <a:ea typeface="Calibri"/>
              </a:rPr>
              <a:t>(leaving only O/R mapping, transaction isolation...) </a:t>
            </a:r>
            <a:endParaRPr b="0" lang="en-GB"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title"/>
          </p:nvPr>
        </p:nvSpPr>
        <p:spPr>
          <a:xfrm>
            <a:off x="525960" y="1714680"/>
            <a:ext cx="8246520" cy="653760"/>
          </a:xfrm>
          <a:prstGeom prst="rect">
            <a:avLst/>
          </a:prstGeom>
          <a:noFill/>
          <a:ln w="0">
            <a:noFill/>
          </a:ln>
        </p:spPr>
        <p:txBody>
          <a:bodyPr lIns="57240" rIns="57240" tIns="57240" bIns="57240" anchor="b">
            <a:noAutofit/>
          </a:bodyPr>
          <a:p>
            <a:pPr indent="0">
              <a:lnSpc>
                <a:spcPct val="85000"/>
              </a:lnSpc>
              <a:buNone/>
              <a:tabLst>
                <a:tab algn="l" pos="0"/>
              </a:tabLst>
            </a:pPr>
            <a:r>
              <a:rPr b="1" lang="en-US" sz="5000" strike="noStrike" u="none">
                <a:solidFill>
                  <a:schemeClr val="dk2"/>
                </a:solidFill>
                <a:effectLst/>
                <a:uFillTx/>
                <a:latin typeface="Calibri"/>
                <a:ea typeface="Calibri"/>
              </a:rPr>
              <a:t>Questions?</a:t>
            </a:r>
            <a:endParaRPr b="0" lang="en-GB" sz="5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525960" y="425880"/>
            <a:ext cx="8229240" cy="294120"/>
          </a:xfrm>
          <a:prstGeom prst="rect">
            <a:avLst/>
          </a:prstGeom>
          <a:noFill/>
          <a:ln w="0">
            <a:noFill/>
          </a:ln>
        </p:spPr>
        <p:txBody>
          <a:bodyPr lIns="57240" rIns="57240" tIns="57240" bIns="57240" anchor="ctr">
            <a:noAutofit/>
          </a:bodyPr>
          <a:p>
            <a:pPr indent="0">
              <a:lnSpc>
                <a:spcPct val="85000"/>
              </a:lnSpc>
              <a:buNone/>
              <a:tabLst>
                <a:tab algn="l" pos="0"/>
              </a:tabLst>
            </a:pPr>
            <a:r>
              <a:rPr b="1" lang="en-US" sz="2300" strike="noStrike" u="none">
                <a:solidFill>
                  <a:schemeClr val="dk1"/>
                </a:solidFill>
                <a:effectLst/>
                <a:uFillTx/>
                <a:latin typeface="Calibri"/>
                <a:ea typeface="Calibri"/>
              </a:rPr>
              <a:t>Why?</a:t>
            </a:r>
            <a:endParaRPr b="0" lang="en-GB" sz="2300" strike="noStrike" u="none">
              <a:solidFill>
                <a:srgbClr val="000000"/>
              </a:solidFill>
              <a:effectLst/>
              <a:uFillTx/>
              <a:latin typeface="Arial"/>
            </a:endParaRPr>
          </a:p>
        </p:txBody>
      </p:sp>
      <p:sp>
        <p:nvSpPr>
          <p:cNvPr id="98" name="PlaceHolder 2"/>
          <p:cNvSpPr>
            <a:spLocks noGrp="1"/>
          </p:cNvSpPr>
          <p:nvPr>
            <p:ph/>
          </p:nvPr>
        </p:nvSpPr>
        <p:spPr>
          <a:xfrm>
            <a:off x="525960" y="1095480"/>
            <a:ext cx="8229240" cy="3376440"/>
          </a:xfrm>
          <a:prstGeom prst="rect">
            <a:avLst/>
          </a:prstGeom>
          <a:noFill/>
          <a:ln w="0">
            <a:noFill/>
          </a:ln>
        </p:spPr>
        <p:txBody>
          <a:bodyPr lIns="57240" rIns="57240" tIns="57240" bIns="57240" anchor="t">
            <a:noAutofit/>
          </a:bodyPr>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Save state for when application is restarted</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Publish data for other applications</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Process data published by other applications</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Work with more data than fits into RAM</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Share data with other instances of same application</a:t>
            </a:r>
            <a:endParaRPr b="0" lang="en-GB" sz="2000" strike="noStrike" u="none">
              <a:solidFill>
                <a:srgbClr val="000000"/>
              </a:solidFill>
              <a:effectLst/>
              <a:uFillTx/>
              <a:latin typeface="Arial"/>
            </a:endParaRPr>
          </a:p>
          <a:p>
            <a:pPr marL="254160" indent="-247680">
              <a:lnSpc>
                <a:spcPct val="90000"/>
              </a:lnSpc>
              <a:spcBef>
                <a:spcPts val="1100"/>
              </a:spcBef>
              <a:buClr>
                <a:srgbClr val="3fae2a"/>
              </a:buClr>
              <a:buSzPct val="72000"/>
              <a:buFont typeface="Noto Sans Symbols"/>
              <a:buChar char="⬢"/>
            </a:pPr>
            <a:r>
              <a:rPr b="0" lang="en-US" sz="2000" strike="noStrike" u="none">
                <a:solidFill>
                  <a:schemeClr val="dk1"/>
                </a:solidFill>
                <a:effectLst/>
                <a:uFillTx/>
                <a:latin typeface="Calibri"/>
                <a:ea typeface="Calibri"/>
              </a:rPr>
              <a:t>Save things people care about &amp; want to get back</a:t>
            </a:r>
            <a:endParaRPr b="0" lang="en-GB"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525960" y="1306800"/>
            <a:ext cx="4777560" cy="1485720"/>
          </a:xfrm>
          <a:prstGeom prst="rect">
            <a:avLst/>
          </a:prstGeom>
          <a:noFill/>
          <a:ln w="0">
            <a:noFill/>
          </a:ln>
        </p:spPr>
        <p:txBody>
          <a:bodyPr lIns="57240" rIns="57240" tIns="57240" bIns="57240" anchor="b">
            <a:noAutofit/>
          </a:bodyPr>
          <a:p>
            <a:pPr indent="0">
              <a:lnSpc>
                <a:spcPct val="85000"/>
              </a:lnSpc>
              <a:buNone/>
              <a:tabLst>
                <a:tab algn="l" pos="0"/>
              </a:tabLst>
            </a:pPr>
            <a:r>
              <a:rPr b="1" lang="en-US" sz="2850" strike="noStrike" u="none">
                <a:solidFill>
                  <a:schemeClr val="dk2"/>
                </a:solidFill>
                <a:effectLst/>
                <a:uFillTx/>
                <a:latin typeface="Calibri"/>
                <a:ea typeface="Calibri"/>
              </a:rPr>
              <a:t>Define "Storage"?</a:t>
            </a:r>
            <a:endParaRPr b="0" lang="en-GB" sz="2850" strike="noStrike" u="none">
              <a:solidFill>
                <a:srgbClr val="000000"/>
              </a:solidFill>
              <a:effectLst/>
              <a:uFillTx/>
              <a:latin typeface="Arial"/>
            </a:endParaRPr>
          </a:p>
        </p:txBody>
      </p:sp>
      <p:sp>
        <p:nvSpPr>
          <p:cNvPr id="100" name="PlaceHolder 2"/>
          <p:cNvSpPr>
            <a:spLocks noGrp="1"/>
          </p:cNvSpPr>
          <p:nvPr>
            <p:ph type="subTitle"/>
          </p:nvPr>
        </p:nvSpPr>
        <p:spPr>
          <a:xfrm>
            <a:off x="525960" y="2908800"/>
            <a:ext cx="4777560" cy="294120"/>
          </a:xfrm>
          <a:prstGeom prst="rect">
            <a:avLst/>
          </a:prstGeom>
          <a:noFill/>
          <a:ln w="0">
            <a:noFill/>
          </a:ln>
        </p:spPr>
        <p:txBody>
          <a:bodyPr lIns="57240" rIns="57240" tIns="57240" bIns="57240" anchor="t">
            <a:noAutofit/>
          </a:bodyPr>
          <a:p>
            <a:pPr indent="0" algn="ctr">
              <a:buNone/>
            </a:pPr>
            <a:endParaRPr b="1" lang="en-GB" sz="1729" strike="noStrike" u="none">
              <a:solidFill>
                <a:schemeClr val="lt2"/>
              </a:solidFill>
              <a:effectLst/>
              <a:uFillTx/>
              <a:latin typeface="Calibri"/>
              <a:ea typeface="Calibri"/>
            </a:endParaRPr>
          </a:p>
        </p:txBody>
      </p:sp>
      <p:sp>
        <p:nvSpPr>
          <p:cNvPr id="101" name="PlaceHolder 3"/>
          <p:cNvSpPr>
            <a:spLocks noGrp="1"/>
          </p:cNvSpPr>
          <p:nvPr>
            <p:ph/>
          </p:nvPr>
        </p:nvSpPr>
        <p:spPr>
          <a:xfrm>
            <a:off x="525960" y="3280320"/>
            <a:ext cx="4777560" cy="294120"/>
          </a:xfrm>
          <a:prstGeom prst="rect">
            <a:avLst/>
          </a:prstGeom>
          <a:noFill/>
          <a:ln w="0">
            <a:noFill/>
          </a:ln>
        </p:spPr>
        <p:txBody>
          <a:bodyPr lIns="57240" rIns="57240" tIns="57240" bIns="57240" anchor="t">
            <a:noAutofit/>
          </a:bodyPr>
          <a:p>
            <a:pPr indent="0">
              <a:spcBef>
                <a:spcPts val="1417"/>
              </a:spcBef>
              <a:buNone/>
            </a:pPr>
            <a:endParaRPr b="0" lang="en-GB" sz="1729" strike="noStrike" u="none">
              <a:solidFill>
                <a:schemeClr val="dk2"/>
              </a:solidFill>
              <a:effectLst/>
              <a:uFillTx/>
              <a:latin typeface="Calibri"/>
              <a:ea typeface="Calibri"/>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solidFill>
          <a:schemeClr val="lt1"/>
        </a:solidFill>
      </p:bgPr>
    </p:bg>
    <p:spTree>
      <p:nvGrpSpPr>
        <p:cNvPr id="1" name=""/>
        <p:cNvGrpSpPr/>
        <p:nvPr/>
      </p:nvGrpSpPr>
      <p:grpSpPr>
        <a:xfrm>
          <a:off x="0" y="0"/>
          <a:ext cx="0" cy="0"/>
          <a:chOff x="0" y="0"/>
          <a:chExt cx="0" cy="0"/>
        </a:xfrm>
      </p:grpSpPr>
      <p:pic>
        <p:nvPicPr>
          <p:cNvPr id="102" name="Picture 10" descr=""/>
          <p:cNvPicPr/>
          <p:nvPr/>
        </p:nvPicPr>
        <p:blipFill>
          <a:blip r:embed="rId1"/>
          <a:stretch/>
        </p:blipFill>
        <p:spPr>
          <a:xfrm>
            <a:off x="1143000" y="0"/>
            <a:ext cx="6857640" cy="5143320"/>
          </a:xfrm>
          <a:prstGeom prst="rect">
            <a:avLst/>
          </a:prstGeom>
          <a:noFill/>
          <a:ln w="0">
            <a:noFill/>
          </a:ln>
        </p:spPr>
      </p:pic>
      <p:sp>
        <p:nvSpPr>
          <p:cNvPr id="103" name="TextBox 7"/>
          <p:cNvSpPr/>
          <p:nvPr/>
        </p:nvSpPr>
        <p:spPr>
          <a:xfrm>
            <a:off x="5011920" y="101520"/>
            <a:ext cx="2882520" cy="953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trike="noStrike" u="none">
                <a:solidFill>
                  <a:schemeClr val="dk2"/>
                </a:solidFill>
                <a:effectLst/>
                <a:uFillTx/>
                <a:latin typeface="Calibri"/>
                <a:ea typeface="Calibri"/>
              </a:rPr>
              <a:t>FAT8</a:t>
            </a:r>
            <a:endParaRPr b="0" lang="en-GB" sz="2000" strike="noStrike" u="none">
              <a:solidFill>
                <a:srgbClr val="ffffff"/>
              </a:solidFill>
              <a:effectLst/>
              <a:uFillTx/>
              <a:latin typeface="Arial"/>
            </a:endParaRPr>
          </a:p>
          <a:p>
            <a:pPr>
              <a:lnSpc>
                <a:spcPct val="100000"/>
              </a:lnSpc>
            </a:pPr>
            <a:r>
              <a:rPr b="0" lang="en-US" sz="2000" strike="noStrike" u="none">
                <a:solidFill>
                  <a:schemeClr val="dk2"/>
                </a:solidFill>
                <a:effectLst/>
                <a:uFillTx/>
                <a:latin typeface="Calibri"/>
                <a:ea typeface="Calibri"/>
              </a:rPr>
              <a:t>dBASE II &amp; Lotus 1-2-3</a:t>
            </a:r>
            <a:endParaRPr b="0" lang="en-GB" sz="2000" strike="noStrike" u="none">
              <a:solidFill>
                <a:srgbClr val="ffffff"/>
              </a:solidFill>
              <a:effectLst/>
              <a:uFillTx/>
              <a:latin typeface="Arial"/>
            </a:endParaRPr>
          </a:p>
          <a:p>
            <a:pPr>
              <a:lnSpc>
                <a:spcPct val="100000"/>
              </a:lnSpc>
            </a:pPr>
            <a:r>
              <a:rPr b="0" lang="en-US" sz="1600" strike="noStrike" u="none">
                <a:solidFill>
                  <a:schemeClr val="dk2"/>
                </a:solidFill>
                <a:effectLst/>
                <a:uFillTx/>
                <a:latin typeface="Consolas"/>
                <a:ea typeface="Consolas"/>
              </a:rPr>
              <a:t>int 21h</a:t>
            </a:r>
            <a:endParaRPr b="0" lang="en-GB"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solidFill>
          <a:schemeClr val="lt1"/>
        </a:solidFill>
      </p:bgPr>
    </p:bg>
    <p:spTree>
      <p:nvGrpSpPr>
        <p:cNvPr id="1" name=""/>
        <p:cNvGrpSpPr/>
        <p:nvPr/>
      </p:nvGrpSpPr>
      <p:grpSpPr>
        <a:xfrm>
          <a:off x="0" y="0"/>
          <a:ext cx="0" cy="0"/>
          <a:chOff x="0" y="0"/>
          <a:chExt cx="0" cy="0"/>
        </a:xfrm>
      </p:grpSpPr>
      <p:pic>
        <p:nvPicPr>
          <p:cNvPr id="104" name="Picture 4" descr=""/>
          <p:cNvPicPr/>
          <p:nvPr/>
        </p:nvPicPr>
        <p:blipFill>
          <a:blip r:embed="rId1"/>
          <a:stretch/>
        </p:blipFill>
        <p:spPr>
          <a:xfrm>
            <a:off x="883440" y="34560"/>
            <a:ext cx="7665120" cy="5108760"/>
          </a:xfrm>
          <a:prstGeom prst="rect">
            <a:avLst/>
          </a:prstGeom>
          <a:noFill/>
          <a:ln w="0">
            <a:noFill/>
          </a:ln>
        </p:spPr>
      </p:pic>
      <p:sp>
        <p:nvSpPr>
          <p:cNvPr id="105" name="TextBox 5"/>
          <p:cNvSpPr/>
          <p:nvPr/>
        </p:nvSpPr>
        <p:spPr>
          <a:xfrm>
            <a:off x="906480" y="104400"/>
            <a:ext cx="3626280" cy="707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trike="noStrike" u="none">
                <a:solidFill>
                  <a:schemeClr val="dk2"/>
                </a:solidFill>
                <a:effectLst/>
                <a:uFillTx/>
                <a:latin typeface="Calibri"/>
                <a:ea typeface="Calibri"/>
              </a:rPr>
              <a:t>Linux: ext3, reiserfs, ext4</a:t>
            </a:r>
            <a:endParaRPr b="0" lang="en-GB" sz="2000" strike="noStrike" u="none">
              <a:solidFill>
                <a:srgbClr val="ffffff"/>
              </a:solidFill>
              <a:effectLst/>
              <a:uFillTx/>
              <a:latin typeface="Arial"/>
            </a:endParaRPr>
          </a:p>
          <a:p>
            <a:pPr>
              <a:lnSpc>
                <a:spcPct val="100000"/>
              </a:lnSpc>
            </a:pPr>
            <a:r>
              <a:rPr b="0" lang="en-US" sz="2000" strike="noStrike" u="none">
                <a:solidFill>
                  <a:schemeClr val="dk2"/>
                </a:solidFill>
                <a:effectLst/>
                <a:uFillTx/>
                <a:latin typeface="Calibri"/>
                <a:ea typeface="Calibri"/>
              </a:rPr>
              <a:t>sqlite, mysql, leveldb</a:t>
            </a:r>
            <a:endParaRPr b="0" lang="en-GB" sz="2000" strike="noStrike" u="none">
              <a:solidFill>
                <a:srgbClr val="ffffff"/>
              </a:solidFill>
              <a:effectLst/>
              <a:uFillTx/>
              <a:latin typeface="Arial"/>
            </a:endParaRPr>
          </a:p>
        </p:txBody>
      </p:sp>
      <p:sp>
        <p:nvSpPr>
          <p:cNvPr id="106" name="TextBox 3"/>
          <p:cNvSpPr/>
          <p:nvPr/>
        </p:nvSpPr>
        <p:spPr>
          <a:xfrm>
            <a:off x="906480" y="917280"/>
            <a:ext cx="4124520" cy="584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trike="noStrike" u="none">
                <a:solidFill>
                  <a:schemeClr val="dk2"/>
                </a:solidFill>
                <a:effectLst/>
                <a:uFillTx/>
                <a:latin typeface="Arial"/>
                <a:ea typeface="Arial"/>
              </a:rPr>
              <a:t>open</a:t>
            </a:r>
            <a:r>
              <a:rPr b="0" lang="en-US" sz="1600" strike="noStrike" u="none">
                <a:solidFill>
                  <a:schemeClr val="dk2"/>
                </a:solidFill>
                <a:effectLst/>
                <a:uFillTx/>
                <a:latin typeface="Consolas"/>
                <a:ea typeface="Consolas"/>
              </a:rPr>
              <a:t>(path, O_CREAT|O_EXCL)</a:t>
            </a:r>
            <a:endParaRPr b="0" lang="en-GB" sz="1600" strike="noStrike" u="none">
              <a:solidFill>
                <a:srgbClr val="ffffff"/>
              </a:solidFill>
              <a:effectLst/>
              <a:uFillTx/>
              <a:latin typeface="Arial"/>
            </a:endParaRPr>
          </a:p>
          <a:p>
            <a:pPr>
              <a:lnSpc>
                <a:spcPct val="100000"/>
              </a:lnSpc>
            </a:pPr>
            <a:r>
              <a:rPr b="0" lang="en-US" sz="1600" strike="noStrike" u="none">
                <a:solidFill>
                  <a:schemeClr val="dk2"/>
                </a:solidFill>
                <a:effectLst/>
                <a:uFillTx/>
                <a:latin typeface="Consolas"/>
                <a:ea typeface="Consolas"/>
              </a:rPr>
              <a:t>rename(src, dest)</a:t>
            </a:r>
            <a:endParaRPr b="0" lang="en-GB" sz="1600" strike="noStrike" u="none">
              <a:solidFill>
                <a:srgbClr val="ffffff"/>
              </a:solidFill>
              <a:effectLst/>
              <a:uFillTx/>
              <a:latin typeface="Arial"/>
            </a:endParaRPr>
          </a:p>
        </p:txBody>
      </p:sp>
      <p:sp>
        <p:nvSpPr>
          <p:cNvPr id="107" name="TextBox 6"/>
          <p:cNvSpPr/>
          <p:nvPr/>
        </p:nvSpPr>
        <p:spPr>
          <a:xfrm>
            <a:off x="6679440" y="3377880"/>
            <a:ext cx="2016720" cy="101520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r>
              <a:rPr b="0" lang="en-US" sz="2000" strike="noStrike" u="none">
                <a:solidFill>
                  <a:schemeClr val="dk2"/>
                </a:solidFill>
                <a:effectLst/>
                <a:uFillTx/>
                <a:latin typeface="Calibri"/>
                <a:ea typeface="Calibri"/>
              </a:rPr>
              <a:t>Windows NT, XP</a:t>
            </a:r>
            <a:endParaRPr b="0" lang="en-GB" sz="2000" strike="noStrike" u="none">
              <a:solidFill>
                <a:srgbClr val="ffffff"/>
              </a:solidFill>
              <a:effectLst/>
              <a:uFillTx/>
              <a:latin typeface="Arial"/>
            </a:endParaRPr>
          </a:p>
          <a:p>
            <a:pPr>
              <a:lnSpc>
                <a:spcPct val="100000"/>
              </a:lnSpc>
            </a:pPr>
            <a:r>
              <a:rPr b="0" lang="en-US" sz="2000" strike="noStrike" u="none">
                <a:solidFill>
                  <a:schemeClr val="dk2"/>
                </a:solidFill>
                <a:effectLst/>
                <a:uFillTx/>
                <a:latin typeface="Calibri"/>
                <a:ea typeface="Calibri"/>
              </a:rPr>
              <a:t>NTFS</a:t>
            </a:r>
            <a:endParaRPr b="0" lang="en-GB" sz="2000" strike="noStrike" u="none">
              <a:solidFill>
                <a:srgbClr val="ffffff"/>
              </a:solidFill>
              <a:effectLst/>
              <a:uFillTx/>
              <a:latin typeface="Arial"/>
            </a:endParaRPr>
          </a:p>
          <a:p>
            <a:pPr>
              <a:lnSpc>
                <a:spcPct val="100000"/>
              </a:lnSpc>
            </a:pPr>
            <a:r>
              <a:rPr b="0" lang="en-US" sz="2000" strike="noStrike" u="none">
                <a:solidFill>
                  <a:schemeClr val="dk2"/>
                </a:solidFill>
                <a:effectLst/>
                <a:uFillTx/>
                <a:latin typeface="Calibri"/>
                <a:ea typeface="Calibri"/>
              </a:rPr>
              <a:t>Access, Excel</a:t>
            </a:r>
            <a:endParaRPr b="0" lang="en-GB" sz="2000" strike="noStrike" u="none">
              <a:solidFill>
                <a:srgbClr val="ffffff"/>
              </a:solidFill>
              <a:effectLst/>
              <a:uFillTx/>
              <a:latin typeface="Arial"/>
            </a:endParaRPr>
          </a:p>
        </p:txBody>
      </p:sp>
      <p:sp>
        <p:nvSpPr>
          <p:cNvPr id="108" name="TextBox 7"/>
          <p:cNvSpPr/>
          <p:nvPr/>
        </p:nvSpPr>
        <p:spPr>
          <a:xfrm>
            <a:off x="2073240" y="4515120"/>
            <a:ext cx="6332040" cy="57960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r>
              <a:rPr b="0" lang="en-US" sz="1600" strike="noStrike" u="none">
                <a:solidFill>
                  <a:schemeClr val="dk2"/>
                </a:solidFill>
                <a:effectLst/>
                <a:uFillTx/>
                <a:latin typeface="Consolas"/>
                <a:ea typeface="Consolas"/>
              </a:rPr>
              <a:t>CreateFile(path, CREATE_NEW,...)</a:t>
            </a:r>
            <a:endParaRPr b="0" lang="en-GB" sz="1600" strike="noStrike" u="none">
              <a:solidFill>
                <a:srgbClr val="ffffff"/>
              </a:solidFill>
              <a:effectLst/>
              <a:uFillTx/>
              <a:latin typeface="Arial"/>
            </a:endParaRPr>
          </a:p>
          <a:p>
            <a:pPr>
              <a:lnSpc>
                <a:spcPct val="100000"/>
              </a:lnSpc>
            </a:pPr>
            <a:r>
              <a:rPr b="0" lang="en-US" sz="1600" strike="noStrike" u="none">
                <a:solidFill>
                  <a:schemeClr val="dk2"/>
                </a:solidFill>
                <a:effectLst/>
                <a:uFillTx/>
                <a:latin typeface="Consolas"/>
                <a:ea typeface="Consolas"/>
              </a:rPr>
              <a:t>MoveFileEx(src, dest, MOVEFILE_WRITE_THROUGH)</a:t>
            </a:r>
            <a:endParaRPr b="0" lang="en-GB"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solidFill>
          <a:schemeClr val="lt1"/>
        </a:solidFill>
      </p:bgPr>
    </p:bg>
    <p:spTree>
      <p:nvGrpSpPr>
        <p:cNvPr id="1" name=""/>
        <p:cNvGrpSpPr/>
        <p:nvPr/>
      </p:nvGrpSpPr>
      <p:grpSpPr>
        <a:xfrm>
          <a:off x="0" y="0"/>
          <a:ext cx="0" cy="0"/>
          <a:chOff x="0" y="0"/>
          <a:chExt cx="0" cy="0"/>
        </a:xfrm>
      </p:grpSpPr>
      <p:pic>
        <p:nvPicPr>
          <p:cNvPr id="109" name="Picture 1" descr=""/>
          <p:cNvPicPr/>
          <p:nvPr/>
        </p:nvPicPr>
        <p:blipFill>
          <a:blip r:embed="rId1"/>
          <a:stretch/>
        </p:blipFill>
        <p:spPr>
          <a:xfrm>
            <a:off x="726840" y="0"/>
            <a:ext cx="7699680" cy="5143320"/>
          </a:xfrm>
          <a:prstGeom prst="rect">
            <a:avLst/>
          </a:prstGeom>
          <a:noFill/>
          <a:ln w="0">
            <a:noFill/>
          </a:ln>
        </p:spPr>
      </p:pic>
      <p:sp>
        <p:nvSpPr>
          <p:cNvPr id="110" name="TextBox 5"/>
          <p:cNvSpPr/>
          <p:nvPr/>
        </p:nvSpPr>
        <p:spPr>
          <a:xfrm>
            <a:off x="4611240" y="0"/>
            <a:ext cx="3815280" cy="119268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r>
              <a:rPr b="0" lang="en-US" sz="2000" strike="noStrike" u="none">
                <a:solidFill>
                  <a:schemeClr val="dk2"/>
                </a:solidFill>
                <a:effectLst/>
                <a:uFillTx/>
                <a:latin typeface="Calibri"/>
                <a:ea typeface="Calibri"/>
              </a:rPr>
              <a:t>Facebook Prineville Datacentre</a:t>
            </a:r>
            <a:endParaRPr b="0" lang="en-GB" sz="2000" strike="noStrike" u="none">
              <a:solidFill>
                <a:srgbClr val="ffffff"/>
              </a:solidFill>
              <a:effectLst/>
              <a:uFillTx/>
              <a:latin typeface="Arial"/>
            </a:endParaRPr>
          </a:p>
          <a:p>
            <a:pPr>
              <a:lnSpc>
                <a:spcPct val="100000"/>
              </a:lnSpc>
            </a:pPr>
            <a:r>
              <a:rPr b="0" lang="en-US" sz="2000" strike="noStrike" u="none">
                <a:solidFill>
                  <a:schemeClr val="dk2"/>
                </a:solidFill>
                <a:effectLst/>
                <a:uFillTx/>
                <a:latin typeface="Calibri"/>
                <a:ea typeface="Calibri"/>
              </a:rPr>
              <a:t>1+ Exabyte on HDFS + cold store</a:t>
            </a:r>
            <a:endParaRPr b="0" lang="en-GB" sz="2000" strike="noStrike" u="none">
              <a:solidFill>
                <a:srgbClr val="ffffff"/>
              </a:solidFill>
              <a:effectLst/>
              <a:uFillTx/>
              <a:latin typeface="Arial"/>
            </a:endParaRPr>
          </a:p>
          <a:p>
            <a:pPr>
              <a:lnSpc>
                <a:spcPct val="100000"/>
              </a:lnSpc>
            </a:pPr>
            <a:r>
              <a:rPr b="0" lang="en-US" sz="2000" strike="noStrike" u="none">
                <a:solidFill>
                  <a:schemeClr val="dk2"/>
                </a:solidFill>
                <a:effectLst/>
                <a:uFillTx/>
                <a:latin typeface="Calibri"/>
                <a:ea typeface="Calibri"/>
              </a:rPr>
              <a:t>Hive, Spark, ...</a:t>
            </a:r>
            <a:endParaRPr b="0" lang="en-GB" sz="2000" strike="noStrike" u="none">
              <a:solidFill>
                <a:srgbClr val="ffffff"/>
              </a:solidFill>
              <a:effectLst/>
              <a:uFillTx/>
              <a:latin typeface="Arial"/>
            </a:endParaRPr>
          </a:p>
        </p:txBody>
      </p:sp>
      <p:sp>
        <p:nvSpPr>
          <p:cNvPr id="111" name="Rectangle 2"/>
          <p:cNvSpPr/>
          <p:nvPr/>
        </p:nvSpPr>
        <p:spPr>
          <a:xfrm>
            <a:off x="5418000" y="4725720"/>
            <a:ext cx="2072520" cy="3074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trike="noStrike" u="none">
                <a:solidFill>
                  <a:schemeClr val="dk2"/>
                </a:solidFill>
                <a:effectLst/>
                <a:uFillTx/>
                <a:latin typeface="Consolas"/>
                <a:ea typeface="Consolas"/>
              </a:rPr>
              <a:t>FileSystem.rename()</a:t>
            </a:r>
            <a:endParaRPr b="0" lang="en-GB" sz="14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525960" y="1306800"/>
            <a:ext cx="5389560" cy="1485720"/>
          </a:xfrm>
          <a:prstGeom prst="rect">
            <a:avLst/>
          </a:prstGeom>
          <a:noFill/>
          <a:ln w="0">
            <a:noFill/>
          </a:ln>
        </p:spPr>
        <p:txBody>
          <a:bodyPr lIns="57240" rIns="57240" tIns="57240" bIns="57240" anchor="b">
            <a:noAutofit/>
          </a:bodyPr>
          <a:p>
            <a:pPr indent="0">
              <a:lnSpc>
                <a:spcPct val="85000"/>
              </a:lnSpc>
              <a:buNone/>
              <a:tabLst>
                <a:tab algn="l" pos="0"/>
              </a:tabLst>
            </a:pPr>
            <a:r>
              <a:rPr b="1" lang="en-US" sz="2850" strike="noStrike" u="none">
                <a:solidFill>
                  <a:schemeClr val="dk2"/>
                </a:solidFill>
                <a:effectLst/>
                <a:uFillTx/>
                <a:latin typeface="Calibri"/>
                <a:ea typeface="Calibri"/>
              </a:rPr>
              <a:t>Model and APIs</a:t>
            </a:r>
            <a:endParaRPr b="0" lang="en-GB" sz="2850" strike="noStrike" u="none">
              <a:solidFill>
                <a:srgbClr val="000000"/>
              </a:solidFill>
              <a:effectLst/>
              <a:uFillTx/>
              <a:latin typeface="Arial"/>
            </a:endParaRPr>
          </a:p>
        </p:txBody>
      </p:sp>
      <p:sp>
        <p:nvSpPr>
          <p:cNvPr id="113" name="PlaceHolder 2"/>
          <p:cNvSpPr>
            <a:spLocks noGrp="1"/>
          </p:cNvSpPr>
          <p:nvPr>
            <p:ph type="subTitle"/>
          </p:nvPr>
        </p:nvSpPr>
        <p:spPr>
          <a:xfrm>
            <a:off x="525960" y="2908800"/>
            <a:ext cx="4777560" cy="294120"/>
          </a:xfrm>
          <a:prstGeom prst="rect">
            <a:avLst/>
          </a:prstGeom>
          <a:noFill/>
          <a:ln w="0">
            <a:noFill/>
          </a:ln>
        </p:spPr>
        <p:txBody>
          <a:bodyPr lIns="57240" rIns="57240" tIns="57240" bIns="57240" anchor="t">
            <a:noAutofit/>
          </a:bodyPr>
          <a:p>
            <a:pPr indent="0" algn="ctr">
              <a:buNone/>
            </a:pPr>
            <a:endParaRPr b="1" lang="en-GB" sz="1729" strike="noStrike" u="none">
              <a:solidFill>
                <a:schemeClr val="lt2"/>
              </a:solidFill>
              <a:effectLst/>
              <a:uFillTx/>
              <a:latin typeface="Calibri"/>
              <a:ea typeface="Calibri"/>
            </a:endParaRPr>
          </a:p>
        </p:txBody>
      </p:sp>
      <p:sp>
        <p:nvSpPr>
          <p:cNvPr id="114" name="PlaceHolder 3"/>
          <p:cNvSpPr>
            <a:spLocks noGrp="1"/>
          </p:cNvSpPr>
          <p:nvPr>
            <p:ph/>
          </p:nvPr>
        </p:nvSpPr>
        <p:spPr>
          <a:xfrm>
            <a:off x="525960" y="3280320"/>
            <a:ext cx="4777560" cy="294120"/>
          </a:xfrm>
          <a:prstGeom prst="rect">
            <a:avLst/>
          </a:prstGeom>
          <a:noFill/>
          <a:ln w="0">
            <a:noFill/>
          </a:ln>
        </p:spPr>
        <p:txBody>
          <a:bodyPr lIns="57240" rIns="57240" tIns="57240" bIns="57240" anchor="t">
            <a:noAutofit/>
          </a:bodyPr>
          <a:p>
            <a:pPr indent="0">
              <a:spcBef>
                <a:spcPts val="1417"/>
              </a:spcBef>
              <a:buNone/>
            </a:pPr>
            <a:endParaRPr b="0" lang="en-GB" sz="1729" strike="noStrike" u="none">
              <a:solidFill>
                <a:schemeClr val="dk2"/>
              </a:solidFill>
              <a:effectLst/>
              <a:uFillTx/>
              <a:latin typeface="Calibri"/>
              <a:ea typeface="Calibri"/>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525960" y="1306800"/>
            <a:ext cx="4777560" cy="1485720"/>
          </a:xfrm>
          <a:prstGeom prst="rect">
            <a:avLst/>
          </a:prstGeom>
          <a:noFill/>
          <a:ln w="0">
            <a:noFill/>
          </a:ln>
        </p:spPr>
        <p:txBody>
          <a:bodyPr lIns="57240" rIns="57240" tIns="57240" bIns="57240" anchor="b">
            <a:noAutofit/>
          </a:bodyPr>
          <a:p>
            <a:pPr indent="0">
              <a:lnSpc>
                <a:spcPct val="85000"/>
              </a:lnSpc>
              <a:buNone/>
              <a:tabLst>
                <a:tab algn="l" pos="0"/>
              </a:tabLst>
            </a:pPr>
            <a:r>
              <a:rPr b="1" lang="en-US" sz="2850" strike="noStrike" u="none">
                <a:solidFill>
                  <a:schemeClr val="dk2"/>
                </a:solidFill>
                <a:effectLst/>
                <a:uFillTx/>
                <a:latin typeface="Calibri"/>
                <a:ea typeface="Calibri"/>
              </a:rPr>
              <a:t>Structured data: algebra</a:t>
            </a:r>
            <a:endParaRPr b="0" lang="en-GB" sz="2850" strike="noStrike" u="none">
              <a:solidFill>
                <a:srgbClr val="000000"/>
              </a:solidFill>
              <a:effectLst/>
              <a:uFillTx/>
              <a:latin typeface="Arial"/>
            </a:endParaRPr>
          </a:p>
        </p:txBody>
      </p:sp>
      <p:sp>
        <p:nvSpPr>
          <p:cNvPr id="116" name="PlaceHolder 2"/>
          <p:cNvSpPr>
            <a:spLocks noGrp="1"/>
          </p:cNvSpPr>
          <p:nvPr>
            <p:ph type="subTitle"/>
          </p:nvPr>
        </p:nvSpPr>
        <p:spPr>
          <a:xfrm>
            <a:off x="525960" y="2908800"/>
            <a:ext cx="4777560" cy="294120"/>
          </a:xfrm>
          <a:prstGeom prst="rect">
            <a:avLst/>
          </a:prstGeom>
          <a:noFill/>
          <a:ln w="0">
            <a:noFill/>
          </a:ln>
        </p:spPr>
        <p:txBody>
          <a:bodyPr lIns="57240" rIns="57240" tIns="57240" bIns="57240" anchor="t">
            <a:noAutofit/>
          </a:bodyPr>
          <a:p>
            <a:pPr indent="0" algn="ctr">
              <a:buNone/>
            </a:pPr>
            <a:endParaRPr b="1" lang="en-GB" sz="1729" strike="noStrike" u="none">
              <a:solidFill>
                <a:schemeClr val="lt2"/>
              </a:solidFill>
              <a:effectLst/>
              <a:uFillTx/>
              <a:latin typeface="Calibri"/>
              <a:ea typeface="Calibri"/>
            </a:endParaRPr>
          </a:p>
        </p:txBody>
      </p:sp>
      <p:sp>
        <p:nvSpPr>
          <p:cNvPr id="117" name="PlaceHolder 3"/>
          <p:cNvSpPr>
            <a:spLocks noGrp="1"/>
          </p:cNvSpPr>
          <p:nvPr>
            <p:ph/>
          </p:nvPr>
        </p:nvSpPr>
        <p:spPr>
          <a:xfrm>
            <a:off x="525960" y="3280320"/>
            <a:ext cx="4777560" cy="294120"/>
          </a:xfrm>
          <a:prstGeom prst="rect">
            <a:avLst/>
          </a:prstGeom>
          <a:noFill/>
          <a:ln w="0">
            <a:noFill/>
          </a:ln>
        </p:spPr>
        <p:txBody>
          <a:bodyPr lIns="57240" rIns="57240" tIns="57240" bIns="57240" anchor="t">
            <a:noAutofit/>
          </a:bodyPr>
          <a:p>
            <a:pPr indent="0">
              <a:spcBef>
                <a:spcPts val="1417"/>
              </a:spcBef>
              <a:buNone/>
            </a:pPr>
            <a:endParaRPr b="0" lang="en-GB" sz="1729" strike="noStrike" u="none">
              <a:solidFill>
                <a:schemeClr val="dk2"/>
              </a:solidFill>
              <a:effectLst/>
              <a:uFillTx/>
              <a:latin typeface="Calibri"/>
              <a:ea typeface="Calibri"/>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Hortonworks Presentation Template">
  <a:themeElements>
    <a:clrScheme name="Hortonworks">
      <a:dk1>
        <a:srgbClr val="000000"/>
      </a:dk1>
      <a:lt1>
        <a:srgbClr val="1e1e1e"/>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ffffff"/>
      </a:hlink>
      <a:folHlink>
        <a:srgbClr val="ffff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2017-05-HWX-template</Template>
  <TotalTime>6525</TotalTime>
  <Application>LibreOffice/25.8.2.2$MacOSX_AARCH64 LibreOffice_project/d401f2107ccab8f924a8e2df40f573aab7605b6f</Application>
  <AppVersion>15.0000</AppVersion>
  <Words>1014</Words>
  <Paragraphs>198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2017-06-04T12:23:15Z</dcterms:created>
  <dc:creator>Steve Loughran</dc:creator>
  <dc:description/>
  <dc:language>en-GB</dc:language>
  <cp:lastModifiedBy/>
  <dcterms:modified xsi:type="dcterms:W3CDTF">2025-10-30T17:12:29Z</dcterms:modified>
  <cp:revision>68</cp:revision>
  <dc:subject/>
  <dc:title>What does rename() do?</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12</vt:i4>
  </property>
  <property fmtid="{D5CDD505-2E9C-101B-9397-08002B2CF9AE}" pid="3" name="PresentationFormat">
    <vt:lpwstr>On-screen Show (16:9)</vt:lpwstr>
  </property>
  <property fmtid="{D5CDD505-2E9C-101B-9397-08002B2CF9AE}" pid="4" name="Slides">
    <vt:i4>29</vt:i4>
  </property>
</Properties>
</file>